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56" r:id="rId2"/>
    <p:sldMasterId id="2147483792" r:id="rId3"/>
  </p:sldMasterIdLst>
  <p:sldIdLst>
    <p:sldId id="256" r:id="rId4"/>
    <p:sldId id="257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57" autoAdjust="0"/>
    <p:restoredTop sz="94660"/>
  </p:normalViewPr>
  <p:slideViewPr>
    <p:cSldViewPr>
      <p:cViewPr varScale="1">
        <p:scale>
          <a:sx n="101" d="100"/>
          <a:sy n="101" d="100"/>
        </p:scale>
        <p:origin x="-3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32" name="Dreptunghi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Dreptunghi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Dreptunghi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Dreptunghi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Dreptunghi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56" name="Dreptunghi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Dreptunghi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Dreptunghi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Dreptunghi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reptunghi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Dreptunghi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Dreptunghi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8" name="Substituent conținut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Dreptunghi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Dreptunghi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3" name="Dreptunghi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reptunghi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8" name="Conector drep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8" name="Conector drep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ubstituent conținut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2" name="Substituent conținut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drep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Dreptunghi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Dreptunghi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Dreptunghi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Dreptunghi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Dreptunghi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o-RO"/>
          </a:p>
        </p:txBody>
      </p:sp>
      <p:sp>
        <p:nvSpPr>
          <p:cNvPr id="15" name="Conector drep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ubstituent conținut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6" name="Substituent conținut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3" name="Titlu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Dreptunghi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Dreptunghi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reptunghi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Dreptunghi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reptunghi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Dreptunghi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Dreptunghi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ubstituent conținut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1" name="Dreptunghi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ector drep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Dreptunghi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Dreptunghi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reptunghi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22" name="Dreptunghi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o-RO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Dreptunghi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Dreptunghi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Dreptunghi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Dreptunghi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ector drep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unghi drept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ă liberă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ă liberă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ă liberă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drep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7" name="Titlu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7" name="În zigzag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În zigzag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8" name="Titlu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6" name="Titlu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ă liberă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ă liberă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ă liberă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ă liberă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ă liberă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ă liberă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ă liberă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ă liberă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ă liberă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ă liberă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ă liberă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ă liberă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ă liberă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ă liberă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ă liberă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7" name="Dreptunghi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8" name="Dreptunghi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Dreptunghi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Dreptunghi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reptunghi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Dreptunghi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ă liberă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unghi drept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drep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În zigzag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În zigzag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reptunghi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16" name="Dreptunghi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Dreptunghi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Dreptunghi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Dreptunghi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Dreptunghi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Dreptunghi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Dreptunghi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Dreptunghi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Dreptunghi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reptunghi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ector drep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ar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ector drep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drep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drep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u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o-RO" smtClean="0"/>
              <a:t>Faceți clic pe pictogramă pentru a adăuga o imagine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grpSp>
        <p:nvGrpSpPr>
          <p:cNvPr id="14" name="Grupar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ector drep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drep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drep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ar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ector drep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drep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drep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Dreptunghi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Dreptunghi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Dreptunghi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reptunghi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Dreptunghi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Dreptunghi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Dreptunghi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Dreptunghi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Dreptunghi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o-RO"/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ă liberă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ă liberă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unghi drept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drep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4C3E9CF-B1BB-42BC-B24D-8F7DFE1E5F0D}" type="datetimeFigureOut">
              <a:rPr lang="ro-RO" smtClean="0"/>
              <a:pPr/>
              <a:t>08.12.2010</a:t>
            </a:fld>
            <a:endParaRPr lang="ro-RO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2D4ED7F-AE15-4233-952B-57318E480CEC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err="1" smtClean="0">
                <a:solidFill>
                  <a:srgbClr val="00B0F0"/>
                </a:solidFill>
                <a:latin typeface="Footlight MT Light" pitchFamily="18" charset="0"/>
              </a:rPr>
              <a:t>Spitalul</a:t>
            </a:r>
            <a:endParaRPr lang="ro-RO" sz="9600" dirty="0">
              <a:solidFill>
                <a:srgbClr val="00B0F0"/>
              </a:solidFill>
              <a:latin typeface="Footlight MT Light" pitchFamily="18" charset="0"/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						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entitate</a:t>
            </a:r>
            <a:r>
              <a:rPr lang="en-US" dirty="0" smtClean="0"/>
              <a:t> se </a:t>
            </a:r>
            <a:r>
              <a:rPr lang="en-US" dirty="0" err="1" smtClean="0"/>
              <a:t>gaseste</a:t>
            </a:r>
            <a:r>
              <a:rPr lang="en-US" dirty="0" smtClean="0"/>
              <a:t> in prima forma </a:t>
            </a:r>
            <a:r>
              <a:rPr lang="en-US" dirty="0" err="1" smtClean="0"/>
              <a:t>normala</a:t>
            </a:r>
            <a:r>
              <a:rPr lang="en-US" dirty="0" smtClean="0"/>
              <a:t>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numai</a:t>
            </a:r>
            <a:r>
              <a:rPr lang="en-US" dirty="0" smtClean="0"/>
              <a:t> </a:t>
            </a:r>
            <a:r>
              <a:rPr lang="en-US" dirty="0" err="1" smtClean="0"/>
              <a:t>daca</a:t>
            </a:r>
            <a:r>
              <a:rPr lang="en-US" dirty="0" smtClean="0"/>
              <a:t>: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nu </a:t>
            </a:r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atribute</a:t>
            </a:r>
            <a:r>
              <a:rPr lang="en-US" dirty="0" smtClean="0"/>
              <a:t> cu </a:t>
            </a:r>
            <a:r>
              <a:rPr lang="en-US" dirty="0" err="1" smtClean="0"/>
              <a:t>valori</a:t>
            </a:r>
            <a:r>
              <a:rPr lang="en-US" dirty="0" smtClean="0"/>
              <a:t> multiple;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nu </a:t>
            </a:r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atribute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grupuri</a:t>
            </a:r>
            <a:r>
              <a:rPr lang="en-US" dirty="0" smtClean="0"/>
              <a:t> de </a:t>
            </a:r>
            <a:r>
              <a:rPr lang="en-US" dirty="0" err="1" smtClean="0"/>
              <a:t>atribute</a:t>
            </a:r>
            <a:r>
              <a:rPr lang="en-US" dirty="0" smtClean="0"/>
              <a:t> care se </a:t>
            </a:r>
            <a:r>
              <a:rPr lang="en-US" dirty="0" err="1" smtClean="0"/>
              <a:t>repeta</a:t>
            </a:r>
            <a:r>
              <a:rPr lang="en-US" dirty="0" smtClean="0"/>
              <a:t>.</a:t>
            </a:r>
          </a:p>
          <a:p>
            <a:r>
              <a:rPr lang="en-US" dirty="0" smtClean="0"/>
              <a:t>Cu </a:t>
            </a:r>
            <a:r>
              <a:rPr lang="en-US" dirty="0" err="1" smtClean="0"/>
              <a:t>alte</a:t>
            </a:r>
            <a:r>
              <a:rPr lang="en-US" dirty="0" smtClean="0"/>
              <a:t> </a:t>
            </a:r>
            <a:r>
              <a:rPr lang="en-US" dirty="0" err="1" smtClean="0"/>
              <a:t>cuvinte</a:t>
            </a:r>
            <a:r>
              <a:rPr lang="en-US" dirty="0" smtClean="0"/>
              <a:t> </a:t>
            </a:r>
            <a:r>
              <a:rPr lang="en-US" dirty="0" err="1" smtClean="0"/>
              <a:t>toate</a:t>
            </a:r>
            <a:r>
              <a:rPr lang="en-US" dirty="0" smtClean="0"/>
              <a:t> </a:t>
            </a:r>
            <a:r>
              <a:rPr lang="en-US" dirty="0" err="1" smtClean="0"/>
              <a:t>atributele</a:t>
            </a:r>
            <a:r>
              <a:rPr lang="en-US" dirty="0" smtClean="0"/>
              <a:t> </a:t>
            </a:r>
            <a:r>
              <a:rPr lang="en-US" dirty="0" err="1" smtClean="0"/>
              <a:t>trebuie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fie </a:t>
            </a:r>
            <a:r>
              <a:rPr lang="en-US" dirty="0" err="1" smtClean="0"/>
              <a:t>atomice</a:t>
            </a:r>
            <a:r>
              <a:rPr lang="en-US" dirty="0" smtClean="0"/>
              <a:t>, </a:t>
            </a:r>
            <a:r>
              <a:rPr lang="en-US" dirty="0" err="1" smtClean="0"/>
              <a:t>adica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contina</a:t>
            </a:r>
            <a:r>
              <a:rPr lang="en-US" dirty="0" smtClean="0"/>
              <a:t> o </a:t>
            </a:r>
            <a:r>
              <a:rPr lang="en-US" dirty="0" err="1" smtClean="0"/>
              <a:t>singura</a:t>
            </a:r>
            <a:r>
              <a:rPr lang="en-US" dirty="0" smtClean="0"/>
              <a:t> </a:t>
            </a:r>
            <a:r>
              <a:rPr lang="en-US" dirty="0" err="1" smtClean="0"/>
              <a:t>informatie</a:t>
            </a:r>
            <a:r>
              <a:rPr lang="en-US" dirty="0" smtClean="0"/>
              <a:t>.</a:t>
            </a:r>
            <a:endParaRPr lang="ro-RO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Prima forma </a:t>
            </a:r>
            <a:r>
              <a:rPr lang="en-US" dirty="0" err="1" smtClean="0"/>
              <a:t>normala</a:t>
            </a:r>
            <a:endParaRPr lang="ro-RO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entitate</a:t>
            </a:r>
            <a:r>
              <a:rPr lang="en-US" dirty="0" smtClean="0"/>
              <a:t> se </a:t>
            </a:r>
            <a:r>
              <a:rPr lang="en-US" dirty="0" err="1" smtClean="0"/>
              <a:t>gaseste</a:t>
            </a:r>
            <a:r>
              <a:rPr lang="en-US" dirty="0" smtClean="0"/>
              <a:t> in a </a:t>
            </a:r>
            <a:r>
              <a:rPr lang="en-US" dirty="0" err="1" smtClean="0"/>
              <a:t>doua</a:t>
            </a:r>
            <a:r>
              <a:rPr lang="en-US" dirty="0" smtClean="0"/>
              <a:t> forma </a:t>
            </a:r>
            <a:r>
              <a:rPr lang="en-US" dirty="0" err="1" smtClean="0"/>
              <a:t>normala</a:t>
            </a:r>
            <a:r>
              <a:rPr lang="en-US" dirty="0" smtClean="0"/>
              <a:t>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numai</a:t>
            </a:r>
            <a:r>
              <a:rPr lang="en-US" dirty="0" smtClean="0"/>
              <a:t> </a:t>
            </a:r>
            <a:r>
              <a:rPr lang="en-US" dirty="0" err="1" smtClean="0"/>
              <a:t>daca</a:t>
            </a:r>
            <a:r>
              <a:rPr lang="en-US" dirty="0" smtClean="0"/>
              <a:t> se </a:t>
            </a:r>
            <a:r>
              <a:rPr lang="en-US" dirty="0" err="1" smtClean="0"/>
              <a:t>gaseste</a:t>
            </a:r>
            <a:r>
              <a:rPr lang="en-US" dirty="0" smtClean="0"/>
              <a:t> in prima forma </a:t>
            </a:r>
            <a:r>
              <a:rPr lang="en-US" dirty="0" err="1" smtClean="0"/>
              <a:t>normala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in plus, </a:t>
            </a:r>
            <a:r>
              <a:rPr lang="en-US" dirty="0" err="1" smtClean="0"/>
              <a:t>orice</a:t>
            </a:r>
            <a:r>
              <a:rPr lang="en-US" dirty="0" smtClean="0"/>
              <a:t> </a:t>
            </a:r>
            <a:r>
              <a:rPr lang="en-US" dirty="0" err="1" smtClean="0"/>
              <a:t>atribut</a:t>
            </a:r>
            <a:r>
              <a:rPr lang="en-US" dirty="0" smtClean="0"/>
              <a:t> care nu face parte din UID(Unique </a:t>
            </a:r>
            <a:r>
              <a:rPr lang="en-US" dirty="0" err="1" smtClean="0"/>
              <a:t>IDentifier</a:t>
            </a:r>
            <a:r>
              <a:rPr lang="en-US" dirty="0" smtClean="0"/>
              <a:t>)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depinde</a:t>
            </a:r>
            <a:r>
              <a:rPr lang="en-US" dirty="0" smtClean="0"/>
              <a:t>  de </a:t>
            </a:r>
            <a:r>
              <a:rPr lang="en-US" dirty="0" err="1" smtClean="0"/>
              <a:t>intregul</a:t>
            </a:r>
            <a:r>
              <a:rPr lang="en-US" dirty="0" smtClean="0"/>
              <a:t> UID nu </a:t>
            </a:r>
            <a:r>
              <a:rPr lang="en-US" dirty="0" err="1" smtClean="0"/>
              <a:t>doar</a:t>
            </a:r>
            <a:r>
              <a:rPr lang="en-US" dirty="0" smtClean="0"/>
              <a:t> de o parte a </a:t>
            </a:r>
            <a:r>
              <a:rPr lang="en-US" dirty="0" err="1" smtClean="0"/>
              <a:t>acestuia</a:t>
            </a:r>
            <a:r>
              <a:rPr lang="en-US" dirty="0" smtClean="0"/>
              <a:t>.</a:t>
            </a:r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</a:t>
            </a:r>
            <a:r>
              <a:rPr lang="en-US" dirty="0" err="1" smtClean="0"/>
              <a:t>doua</a:t>
            </a:r>
            <a:r>
              <a:rPr lang="en-US" dirty="0" smtClean="0"/>
              <a:t> forma </a:t>
            </a:r>
            <a:r>
              <a:rPr lang="en-US" dirty="0" err="1" smtClean="0"/>
              <a:t>normala</a:t>
            </a:r>
            <a:endParaRPr lang="ro-RO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entitate</a:t>
            </a:r>
            <a:r>
              <a:rPr lang="en-US" dirty="0" smtClean="0"/>
              <a:t> se </a:t>
            </a:r>
            <a:r>
              <a:rPr lang="en-US" dirty="0" err="1" smtClean="0"/>
              <a:t>gaseste</a:t>
            </a:r>
            <a:r>
              <a:rPr lang="en-US" dirty="0" smtClean="0"/>
              <a:t> in a </a:t>
            </a:r>
            <a:r>
              <a:rPr lang="en-US" dirty="0" err="1" smtClean="0"/>
              <a:t>treia</a:t>
            </a:r>
            <a:r>
              <a:rPr lang="en-US" dirty="0" smtClean="0"/>
              <a:t> forma </a:t>
            </a:r>
            <a:r>
              <a:rPr lang="en-US" dirty="0" err="1" smtClean="0"/>
              <a:t>normala</a:t>
            </a:r>
            <a:r>
              <a:rPr lang="en-US" dirty="0" smtClean="0"/>
              <a:t>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numai</a:t>
            </a:r>
            <a:r>
              <a:rPr lang="en-US" dirty="0" smtClean="0"/>
              <a:t> </a:t>
            </a:r>
            <a:r>
              <a:rPr lang="en-US" dirty="0" err="1" smtClean="0"/>
              <a:t>daca</a:t>
            </a:r>
            <a:r>
              <a:rPr lang="en-US" dirty="0" smtClean="0"/>
              <a:t> se </a:t>
            </a:r>
            <a:r>
              <a:rPr lang="en-US" dirty="0" err="1" smtClean="0"/>
              <a:t>gaseste</a:t>
            </a:r>
            <a:r>
              <a:rPr lang="en-US" dirty="0" smtClean="0"/>
              <a:t> in a </a:t>
            </a:r>
            <a:r>
              <a:rPr lang="en-US" dirty="0" err="1" smtClean="0"/>
              <a:t>doua</a:t>
            </a:r>
            <a:r>
              <a:rPr lang="en-US" dirty="0" smtClean="0"/>
              <a:t> forma </a:t>
            </a:r>
            <a:r>
              <a:rPr lang="en-US" dirty="0" err="1" smtClean="0"/>
              <a:t>normala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in plus </a:t>
            </a:r>
            <a:r>
              <a:rPr lang="en-US" dirty="0" err="1" smtClean="0"/>
              <a:t>niciun</a:t>
            </a:r>
            <a:r>
              <a:rPr lang="en-US" dirty="0" smtClean="0"/>
              <a:t> </a:t>
            </a:r>
            <a:r>
              <a:rPr lang="en-US" dirty="0" err="1" smtClean="0"/>
              <a:t>atribut</a:t>
            </a:r>
            <a:r>
              <a:rPr lang="en-US" dirty="0" smtClean="0"/>
              <a:t> care nu </a:t>
            </a:r>
            <a:r>
              <a:rPr lang="en-US" dirty="0" err="1" smtClean="0"/>
              <a:t>este</a:t>
            </a:r>
            <a:r>
              <a:rPr lang="en-US" dirty="0" smtClean="0"/>
              <a:t> parte a UID-</a:t>
            </a:r>
            <a:r>
              <a:rPr lang="en-US" dirty="0" err="1" smtClean="0"/>
              <a:t>ului</a:t>
            </a:r>
            <a:r>
              <a:rPr lang="en-US" dirty="0" smtClean="0"/>
              <a:t> nu </a:t>
            </a:r>
            <a:r>
              <a:rPr lang="en-US" dirty="0" err="1" smtClean="0"/>
              <a:t>depinde</a:t>
            </a:r>
            <a:r>
              <a:rPr lang="en-US" dirty="0" smtClean="0"/>
              <a:t> de un alt </a:t>
            </a:r>
            <a:r>
              <a:rPr lang="en-US" dirty="0" err="1" smtClean="0"/>
              <a:t>atribut</a:t>
            </a:r>
            <a:r>
              <a:rPr lang="en-US" dirty="0" smtClean="0"/>
              <a:t> non-UID. Cu </a:t>
            </a:r>
            <a:r>
              <a:rPr lang="en-US" dirty="0" err="1" smtClean="0"/>
              <a:t>alte</a:t>
            </a:r>
            <a:r>
              <a:rPr lang="en-US" dirty="0" smtClean="0"/>
              <a:t> </a:t>
            </a:r>
            <a:r>
              <a:rPr lang="en-US" dirty="0" err="1" smtClean="0"/>
              <a:t>cuvinte</a:t>
            </a:r>
            <a:r>
              <a:rPr lang="en-US" dirty="0" smtClean="0"/>
              <a:t>, nu se </a:t>
            </a:r>
            <a:r>
              <a:rPr lang="en-US" dirty="0" err="1" smtClean="0"/>
              <a:t>accepta</a:t>
            </a:r>
            <a:r>
              <a:rPr lang="en-US" dirty="0" smtClean="0"/>
              <a:t> </a:t>
            </a:r>
            <a:r>
              <a:rPr lang="en-US" dirty="0" err="1" smtClean="0"/>
              <a:t>dependenta</a:t>
            </a:r>
            <a:r>
              <a:rPr lang="en-US" dirty="0" smtClean="0"/>
              <a:t> </a:t>
            </a:r>
            <a:r>
              <a:rPr lang="en-US" dirty="0" err="1" smtClean="0"/>
              <a:t>tranzitive</a:t>
            </a:r>
            <a:r>
              <a:rPr lang="en-US" dirty="0" smtClean="0"/>
              <a:t>, </a:t>
            </a:r>
            <a:r>
              <a:rPr lang="en-US" dirty="0" err="1" smtClean="0"/>
              <a:t>adica</a:t>
            </a:r>
            <a:r>
              <a:rPr lang="en-US" dirty="0" smtClean="0"/>
              <a:t> un </a:t>
            </a:r>
            <a:r>
              <a:rPr lang="en-US" dirty="0" err="1" smtClean="0"/>
              <a:t>atribut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depinda</a:t>
            </a:r>
            <a:r>
              <a:rPr lang="en-US" dirty="0" smtClean="0"/>
              <a:t> de UID in mod direct.</a:t>
            </a:r>
            <a:endParaRPr lang="ro-RO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</a:t>
            </a:r>
            <a:r>
              <a:rPr lang="en-US" dirty="0" err="1" smtClean="0"/>
              <a:t>treia</a:t>
            </a:r>
            <a:r>
              <a:rPr lang="en-US" dirty="0" smtClean="0"/>
              <a:t> forma </a:t>
            </a:r>
            <a:r>
              <a:rPr lang="en-US" dirty="0" err="1" smtClean="0"/>
              <a:t>normala</a:t>
            </a:r>
            <a:endParaRPr lang="ro-RO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 pot </a:t>
            </a:r>
            <a:r>
              <a:rPr lang="en-US" dirty="0" err="1" smtClean="0"/>
              <a:t>mapa</a:t>
            </a:r>
            <a:r>
              <a:rPr lang="en-US" dirty="0" smtClean="0"/>
              <a:t> </a:t>
            </a:r>
            <a:r>
              <a:rPr lang="en-US" dirty="0" err="1" smtClean="0"/>
              <a:t>trei</a:t>
            </a:r>
            <a:r>
              <a:rPr lang="en-US" dirty="0" smtClean="0"/>
              <a:t> </a:t>
            </a:r>
            <a:r>
              <a:rPr lang="en-US" dirty="0" err="1" smtClean="0"/>
              <a:t>tipuri</a:t>
            </a:r>
            <a:r>
              <a:rPr lang="en-US" dirty="0" smtClean="0"/>
              <a:t> de </a:t>
            </a:r>
            <a:r>
              <a:rPr lang="en-US" dirty="0" err="1" smtClean="0"/>
              <a:t>relatii</a:t>
            </a:r>
            <a:r>
              <a:rPr lang="en-US" dirty="0" smtClean="0"/>
              <a:t>: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r. one-to-many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r. one-to-one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r. recursive</a:t>
            </a:r>
            <a:endParaRPr lang="ro-RO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Maparea</a:t>
            </a:r>
            <a:r>
              <a:rPr lang="en-US" dirty="0" smtClean="0"/>
              <a:t> </a:t>
            </a:r>
            <a:r>
              <a:rPr lang="en-US" dirty="0" err="1" smtClean="0"/>
              <a:t>relatiilor</a:t>
            </a:r>
            <a:endParaRPr lang="ro-RO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>
          <a:xfrm>
            <a:off x="457200" y="1285860"/>
            <a:ext cx="4471990" cy="4721431"/>
          </a:xfrm>
        </p:spPr>
        <p:txBody>
          <a:bodyPr/>
          <a:lstStyle/>
          <a:p>
            <a:r>
              <a:rPr lang="en-US" dirty="0" err="1" smtClean="0"/>
              <a:t>Vom</a:t>
            </a:r>
            <a:r>
              <a:rPr lang="en-US" dirty="0" smtClean="0"/>
              <a:t> </a:t>
            </a:r>
            <a:r>
              <a:rPr lang="en-US" dirty="0" err="1" smtClean="0"/>
              <a:t>considera</a:t>
            </a:r>
            <a:r>
              <a:rPr lang="en-US" dirty="0" smtClean="0"/>
              <a:t> ERD-</a:t>
            </a:r>
            <a:r>
              <a:rPr lang="en-US" dirty="0" err="1" smtClean="0"/>
              <a:t>ul</a:t>
            </a:r>
            <a:endParaRPr lang="en-US" dirty="0" smtClean="0"/>
          </a:p>
          <a:p>
            <a:r>
              <a:rPr lang="en-US" dirty="0" err="1" smtClean="0"/>
              <a:t>Relatia</a:t>
            </a:r>
            <a:r>
              <a:rPr lang="en-US" dirty="0" smtClean="0"/>
              <a:t> </a:t>
            </a:r>
            <a:r>
              <a:rPr lang="en-US" dirty="0" err="1" smtClean="0"/>
              <a:t>dintre</a:t>
            </a:r>
            <a:r>
              <a:rPr lang="en-US" dirty="0" smtClean="0"/>
              <a:t> </a:t>
            </a:r>
            <a:r>
              <a:rPr lang="en-US" dirty="0" err="1" smtClean="0"/>
              <a:t>cele</a:t>
            </a:r>
            <a:r>
              <a:rPr lang="en-US" dirty="0" smtClean="0"/>
              <a:t> </a:t>
            </a:r>
            <a:r>
              <a:rPr lang="en-US" dirty="0" err="1" smtClean="0"/>
              <a:t>doua</a:t>
            </a:r>
            <a:r>
              <a:rPr lang="en-US" dirty="0" smtClean="0"/>
              <a:t> </a:t>
            </a:r>
            <a:r>
              <a:rPr lang="en-US" dirty="0" err="1" smtClean="0"/>
              <a:t>entitati</a:t>
            </a:r>
            <a:r>
              <a:rPr lang="en-US" dirty="0" smtClean="0"/>
              <a:t> se </a:t>
            </a:r>
            <a:r>
              <a:rPr lang="en-US" dirty="0" err="1" smtClean="0"/>
              <a:t>citeste</a:t>
            </a:r>
            <a:r>
              <a:rPr lang="en-US" dirty="0" smtClean="0"/>
              <a:t>:</a:t>
            </a:r>
          </a:p>
          <a:p>
            <a:pPr>
              <a:buFont typeface="Courier New" pitchFamily="49" charset="0"/>
              <a:buChar char="o"/>
            </a:pPr>
            <a:r>
              <a:rPr lang="en-US" dirty="0" err="1" smtClean="0"/>
              <a:t>fiecare</a:t>
            </a:r>
            <a:r>
              <a:rPr lang="en-US" dirty="0" smtClean="0"/>
              <a:t> JUCATOR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juca</a:t>
            </a:r>
            <a:r>
              <a:rPr lang="en-US" dirty="0" smtClean="0"/>
              <a:t> la o ECHIPA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numai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;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la </a:t>
            </a:r>
            <a:r>
              <a:rPr lang="en-US" dirty="0" err="1" smtClean="0"/>
              <a:t>fiecare</a:t>
            </a:r>
            <a:r>
              <a:rPr lang="en-US" dirty="0" smtClean="0"/>
              <a:t> ECHIPA </a:t>
            </a:r>
            <a:r>
              <a:rPr lang="en-US" dirty="0" err="1" smtClean="0"/>
              <a:t>trebuie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joace</a:t>
            </a:r>
            <a:r>
              <a:rPr lang="en-US" dirty="0" smtClean="0"/>
              <a:t> </a:t>
            </a:r>
            <a:r>
              <a:rPr lang="en-US" dirty="0" err="1" smtClean="0"/>
              <a:t>unul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multi JUCATORI.</a:t>
            </a:r>
            <a:endParaRPr lang="ro-RO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ctr"/>
            <a:r>
              <a:rPr lang="en-US" dirty="0" err="1" smtClean="0"/>
              <a:t>Maparea</a:t>
            </a:r>
            <a:r>
              <a:rPr lang="en-US" dirty="0" smtClean="0"/>
              <a:t> </a:t>
            </a:r>
            <a:r>
              <a:rPr lang="en-US" dirty="0" err="1" smtClean="0"/>
              <a:t>relatiilor</a:t>
            </a:r>
            <a:r>
              <a:rPr lang="en-US" dirty="0" smtClean="0"/>
              <a:t> one-to-many</a:t>
            </a:r>
            <a:endParaRPr lang="ro-RO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5429256" y="2143116"/>
            <a:ext cx="1276350" cy="17621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Jucator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#nr_legitimatie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*nume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*prenume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*data_nasterii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*adresa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 telefon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 email</a:t>
            </a:r>
            <a:endParaRPr kumimoji="0" lang="ro-R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7562856" y="2324091"/>
            <a:ext cx="1152525" cy="14859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Echipa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#cod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*nume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*localitate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*emblem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*adresa_club</a:t>
            </a:r>
            <a:endParaRPr kumimoji="0" lang="ro-R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 flipH="1">
            <a:off x="6705606" y="2886066"/>
            <a:ext cx="8572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233424"/>
          </a:xfrm>
        </p:spPr>
        <p:txBody>
          <a:bodyPr/>
          <a:lstStyle/>
          <a:p>
            <a:r>
              <a:rPr lang="ro-RO" dirty="0" smtClean="0"/>
              <a:t>Pentru </a:t>
            </a:r>
            <a:r>
              <a:rPr lang="ro-RO" dirty="0" err="1" smtClean="0"/>
              <a:t>relatia</a:t>
            </a:r>
            <a:r>
              <a:rPr lang="ro-RO" dirty="0" smtClean="0"/>
              <a:t> din figura </a:t>
            </a:r>
            <a:r>
              <a:rPr lang="ro-RO" dirty="0" err="1" smtClean="0"/>
              <a:t>urmatoare</a:t>
            </a:r>
            <a:r>
              <a:rPr lang="ro-RO" dirty="0" smtClean="0"/>
              <a:t> de exemplu putem memora, pentru fiecare persoana, seria de </a:t>
            </a:r>
            <a:r>
              <a:rPr lang="ro-RO" dirty="0" err="1" smtClean="0"/>
              <a:t>pasaport</a:t>
            </a:r>
            <a:r>
              <a:rPr lang="ro-RO" dirty="0" smtClean="0"/>
              <a:t>, dar si invers, pentru  fiecare </a:t>
            </a:r>
            <a:r>
              <a:rPr lang="ro-RO" dirty="0" err="1" smtClean="0"/>
              <a:t>pasaport</a:t>
            </a:r>
            <a:r>
              <a:rPr lang="ro-RO" dirty="0" smtClean="0"/>
              <a:t>, putem memora CNP-ul </a:t>
            </a:r>
            <a:r>
              <a:rPr lang="ro-RO" dirty="0" err="1" smtClean="0"/>
              <a:t>detinatorului</a:t>
            </a:r>
            <a:endParaRPr lang="ro-RO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Maparea</a:t>
            </a:r>
            <a:r>
              <a:rPr lang="en-US" dirty="0" smtClean="0"/>
              <a:t> </a:t>
            </a:r>
            <a:r>
              <a:rPr lang="en-US" dirty="0" err="1" smtClean="0"/>
              <a:t>relatiilor</a:t>
            </a:r>
            <a:r>
              <a:rPr lang="en-US" dirty="0" smtClean="0"/>
              <a:t> one-to-one</a:t>
            </a:r>
            <a:endParaRPr lang="ro-RO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2928926" y="4071942"/>
            <a:ext cx="1181100" cy="15525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Persoana</a:t>
            </a:r>
            <a:endParaRPr kumimoji="0" lang="ro-RO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#CNP</a:t>
            </a:r>
            <a:endParaRPr kumimoji="0" lang="ro-RO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*nume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*prenume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*adresa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 telefon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 email</a:t>
            </a:r>
            <a:endParaRPr kumimoji="0" lang="ro-R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5043476" y="4291017"/>
            <a:ext cx="1343025" cy="1181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Pasaport</a:t>
            </a:r>
            <a:endParaRPr kumimoji="0" lang="ro-RO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#serie</a:t>
            </a:r>
            <a:endParaRPr kumimoji="0" lang="ro-RO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*data_eliberarii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*data_expirarii</a:t>
            </a:r>
            <a:endParaRPr kumimoji="0" lang="ro-RO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*emitent</a:t>
            </a:r>
            <a:endParaRPr kumimoji="0" lang="ro-R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>
            <a:off x="4110026" y="4805367"/>
            <a:ext cx="9334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>
          <a:xfrm>
            <a:off x="457200" y="1000109"/>
            <a:ext cx="8229600" cy="2928958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vom</a:t>
            </a:r>
            <a:r>
              <a:rPr lang="en-US" dirty="0" smtClean="0"/>
              <a:t> </a:t>
            </a:r>
            <a:r>
              <a:rPr lang="en-US" dirty="0" err="1" smtClean="0"/>
              <a:t>privi</a:t>
            </a:r>
            <a:r>
              <a:rPr lang="en-US" dirty="0" smtClean="0"/>
              <a:t> o </a:t>
            </a:r>
            <a:r>
              <a:rPr lang="en-US" dirty="0" err="1" smtClean="0"/>
              <a:t>relatie</a:t>
            </a:r>
            <a:r>
              <a:rPr lang="en-US" dirty="0" smtClean="0"/>
              <a:t> </a:t>
            </a:r>
            <a:r>
              <a:rPr lang="en-US" dirty="0" err="1" smtClean="0"/>
              <a:t>recursiva</a:t>
            </a:r>
            <a:r>
              <a:rPr lang="en-US" dirty="0" smtClean="0"/>
              <a:t> ca </a:t>
            </a:r>
            <a:r>
              <a:rPr lang="en-US" dirty="0" err="1" smtClean="0"/>
              <a:t>pe</a:t>
            </a:r>
            <a:r>
              <a:rPr lang="en-US" dirty="0" smtClean="0"/>
              <a:t> o </a:t>
            </a:r>
            <a:r>
              <a:rPr lang="en-US" dirty="0" err="1" smtClean="0"/>
              <a:t>relatie</a:t>
            </a:r>
            <a:r>
              <a:rPr lang="en-US" dirty="0" smtClean="0"/>
              <a:t> de </a:t>
            </a:r>
            <a:r>
              <a:rPr lang="en-US" dirty="0" err="1" smtClean="0"/>
              <a:t>tipul</a:t>
            </a:r>
            <a:r>
              <a:rPr lang="en-US" dirty="0" smtClean="0"/>
              <a:t> one-to-many </a:t>
            </a:r>
            <a:r>
              <a:rPr lang="en-US" dirty="0" err="1" smtClean="0"/>
              <a:t>intre</a:t>
            </a:r>
            <a:r>
              <a:rPr lang="en-US" dirty="0" smtClean="0"/>
              <a:t> o </a:t>
            </a:r>
            <a:r>
              <a:rPr lang="en-US" dirty="0" err="1" smtClean="0"/>
              <a:t>entitate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ea </a:t>
            </a:r>
            <a:r>
              <a:rPr lang="en-US" dirty="0" err="1" smtClean="0"/>
              <a:t>insasi</a:t>
            </a:r>
            <a:r>
              <a:rPr lang="en-US" dirty="0" smtClean="0"/>
              <a:t>, </a:t>
            </a:r>
            <a:r>
              <a:rPr lang="en-US" dirty="0" err="1" smtClean="0"/>
              <a:t>atunci</a:t>
            </a:r>
            <a:r>
              <a:rPr lang="en-US" dirty="0" smtClean="0"/>
              <a:t> </a:t>
            </a:r>
            <a:r>
              <a:rPr lang="en-US" dirty="0" err="1" smtClean="0"/>
              <a:t>acest</a:t>
            </a:r>
            <a:r>
              <a:rPr lang="en-US" dirty="0" smtClean="0"/>
              <a:t> </a:t>
            </a:r>
            <a:r>
              <a:rPr lang="en-US" dirty="0" err="1" smtClean="0"/>
              <a:t>caz</a:t>
            </a:r>
            <a:r>
              <a:rPr lang="en-US" dirty="0" smtClean="0"/>
              <a:t> se </a:t>
            </a:r>
            <a:r>
              <a:rPr lang="en-US" dirty="0" err="1" smtClean="0"/>
              <a:t>reducela</a:t>
            </a:r>
            <a:r>
              <a:rPr lang="en-US" dirty="0" smtClean="0"/>
              <a:t> </a:t>
            </a:r>
            <a:r>
              <a:rPr lang="en-US" dirty="0" err="1" smtClean="0"/>
              <a:t>ceea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deja</a:t>
            </a:r>
            <a:r>
              <a:rPr lang="en-US" dirty="0" smtClean="0"/>
              <a:t> am </a:t>
            </a:r>
            <a:r>
              <a:rPr lang="en-US" dirty="0" err="1" smtClean="0"/>
              <a:t>discutat</a:t>
            </a:r>
            <a:r>
              <a:rPr lang="en-US" dirty="0" smtClean="0"/>
              <a:t>. </a:t>
            </a:r>
            <a:r>
              <a:rPr lang="en-US" dirty="0" err="1" smtClean="0"/>
              <a:t>Exemplificam</a:t>
            </a:r>
            <a:r>
              <a:rPr lang="en-US" dirty="0" smtClean="0"/>
              <a:t> </a:t>
            </a:r>
            <a:r>
              <a:rPr lang="en-US" dirty="0" err="1" smtClean="0"/>
              <a:t>relatia</a:t>
            </a:r>
            <a:r>
              <a:rPr lang="en-US" dirty="0" smtClean="0"/>
              <a:t> </a:t>
            </a:r>
            <a:r>
              <a:rPr lang="en-US" dirty="0" err="1" smtClean="0"/>
              <a:t>urmatoare</a:t>
            </a:r>
            <a:r>
              <a:rPr lang="en-US" dirty="0" smtClean="0"/>
              <a:t>. </a:t>
            </a:r>
            <a:r>
              <a:rPr lang="en-US" dirty="0" err="1" smtClean="0"/>
              <a:t>Relatia</a:t>
            </a:r>
            <a:r>
              <a:rPr lang="en-US" dirty="0" smtClean="0"/>
              <a:t> </a:t>
            </a:r>
            <a:r>
              <a:rPr lang="en-US" dirty="0" err="1" smtClean="0"/>
              <a:t>recursiva</a:t>
            </a:r>
            <a:r>
              <a:rPr lang="en-US" dirty="0" smtClean="0"/>
              <a:t> din </a:t>
            </a:r>
            <a:r>
              <a:rPr lang="en-US" dirty="0" err="1" smtClean="0"/>
              <a:t>aceasta</a:t>
            </a:r>
            <a:r>
              <a:rPr lang="en-US" dirty="0" smtClean="0"/>
              <a:t> </a:t>
            </a:r>
            <a:r>
              <a:rPr lang="en-US" dirty="0" err="1" smtClean="0"/>
              <a:t>figura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privita</a:t>
            </a:r>
            <a:r>
              <a:rPr lang="en-US" dirty="0" smtClean="0"/>
              <a:t> ca o </a:t>
            </a:r>
            <a:r>
              <a:rPr lang="en-US" dirty="0" err="1" smtClean="0"/>
              <a:t>relatie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</a:t>
            </a:r>
            <a:r>
              <a:rPr lang="en-US" dirty="0" err="1" smtClean="0"/>
              <a:t>doua</a:t>
            </a:r>
            <a:r>
              <a:rPr lang="en-US" dirty="0" smtClean="0"/>
              <a:t> </a:t>
            </a:r>
            <a:r>
              <a:rPr lang="en-US" dirty="0" err="1" smtClean="0"/>
              <a:t>entitati</a:t>
            </a:r>
            <a:r>
              <a:rPr lang="en-US" dirty="0" smtClean="0"/>
              <a:t> </a:t>
            </a:r>
            <a:r>
              <a:rPr lang="en-US" dirty="0" err="1" smtClean="0"/>
              <a:t>identice</a:t>
            </a:r>
            <a:r>
              <a:rPr lang="en-US" dirty="0" smtClean="0"/>
              <a:t>.</a:t>
            </a:r>
            <a:endParaRPr lang="ro-RO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pPr algn="ctr"/>
            <a:r>
              <a:rPr lang="en-US" dirty="0" err="1" smtClean="0"/>
              <a:t>Maparea</a:t>
            </a:r>
            <a:r>
              <a:rPr lang="en-US" dirty="0" smtClean="0"/>
              <a:t> </a:t>
            </a:r>
            <a:r>
              <a:rPr lang="en-US" dirty="0" err="1" smtClean="0"/>
              <a:t>relatiilor</a:t>
            </a:r>
            <a:r>
              <a:rPr lang="en-US" dirty="0" smtClean="0"/>
              <a:t> recursive</a:t>
            </a:r>
            <a:endParaRPr lang="ro-RO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785786" y="4214818"/>
            <a:ext cx="1343025" cy="17430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Angajat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#marca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*nume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*prenume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*data_angajarii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*adresa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 telefon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 email</a:t>
            </a:r>
            <a:endParaRPr kumimoji="0" lang="ro-R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3024161" y="4214818"/>
            <a:ext cx="1343025" cy="17430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Angajat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#marca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*nume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*prenume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*data_angajarii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*adresa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 telefon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 email</a:t>
            </a:r>
            <a:endParaRPr kumimoji="0" lang="ro-R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>
            <a:off x="2128811" y="5072068"/>
            <a:ext cx="8953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33" name="AutoShape 9"/>
          <p:cNvSpPr>
            <a:spLocks noChangeArrowheads="1"/>
          </p:cNvSpPr>
          <p:nvPr/>
        </p:nvSpPr>
        <p:spPr bwMode="auto">
          <a:xfrm>
            <a:off x="5500694" y="4143380"/>
            <a:ext cx="1343025" cy="17430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Angajat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#marca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*nume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*prenume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*data_angajarii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*adresa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 telefon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 email</a:t>
            </a:r>
            <a:endParaRPr kumimoji="0" lang="ro-R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6843719" y="4705355"/>
            <a:ext cx="1206500" cy="10271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650" y="240"/>
              </a:cxn>
              <a:cxn ang="0">
                <a:pos x="1500" y="1395"/>
              </a:cxn>
              <a:cxn ang="0">
                <a:pos x="0" y="1575"/>
              </a:cxn>
            </a:cxnLst>
            <a:rect l="0" t="0" r="r" b="b"/>
            <a:pathLst>
              <a:path w="1900" h="1617">
                <a:moveTo>
                  <a:pt x="0" y="0"/>
                </a:moveTo>
                <a:cubicBezTo>
                  <a:pt x="700" y="4"/>
                  <a:pt x="1400" y="8"/>
                  <a:pt x="1650" y="240"/>
                </a:cubicBezTo>
                <a:cubicBezTo>
                  <a:pt x="1900" y="472"/>
                  <a:pt x="1775" y="1173"/>
                  <a:pt x="1500" y="1395"/>
                </a:cubicBezTo>
                <a:cubicBezTo>
                  <a:pt x="1225" y="1617"/>
                  <a:pt x="227" y="1550"/>
                  <a:pt x="0" y="1575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cxnSp>
        <p:nvCxnSpPr>
          <p:cNvPr id="1035" name="AutoShape 11"/>
          <p:cNvCxnSpPr>
            <a:cxnSpLocks noChangeShapeType="1"/>
          </p:cNvCxnSpPr>
          <p:nvPr/>
        </p:nvCxnSpPr>
        <p:spPr bwMode="auto">
          <a:xfrm flipH="1">
            <a:off x="6843719" y="4705355"/>
            <a:ext cx="2857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Realizatori</a:t>
            </a:r>
            <a:r>
              <a:rPr lang="en-US" dirty="0" smtClean="0"/>
              <a:t> 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Cavalu</a:t>
            </a:r>
            <a:r>
              <a:rPr lang="en-US" dirty="0" smtClean="0"/>
              <a:t> Andrei</a:t>
            </a:r>
          </a:p>
          <a:p>
            <a:r>
              <a:rPr lang="en-US" dirty="0" err="1" smtClean="0"/>
              <a:t>Barla</a:t>
            </a:r>
            <a:r>
              <a:rPr lang="en-US" dirty="0" smtClean="0"/>
              <a:t> </a:t>
            </a:r>
            <a:r>
              <a:rPr lang="en-US" dirty="0" err="1" smtClean="0"/>
              <a:t>Narcis</a:t>
            </a:r>
            <a:endParaRPr lang="en-US" dirty="0" smtClean="0"/>
          </a:p>
          <a:p>
            <a:r>
              <a:rPr lang="en-US" dirty="0" err="1" smtClean="0"/>
              <a:t>Darie</a:t>
            </a:r>
            <a:r>
              <a:rPr lang="en-US" dirty="0" smtClean="0"/>
              <a:t> </a:t>
            </a:r>
            <a:r>
              <a:rPr lang="en-US" dirty="0" err="1" smtClean="0"/>
              <a:t>Vlad</a:t>
            </a:r>
            <a:endParaRPr lang="ro-RO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935745"/>
          </a:xfrm>
        </p:spPr>
        <p:txBody>
          <a:bodyPr>
            <a:normAutofit/>
          </a:bodyPr>
          <a:lstStyle/>
          <a:p>
            <a:r>
              <a:rPr lang="ro-RO" sz="2000" dirty="0" smtClean="0"/>
              <a:t>Un spital este format din mai multe </a:t>
            </a:r>
            <a:r>
              <a:rPr lang="ro-RO" sz="2000" dirty="0" err="1" smtClean="0"/>
              <a:t>sectii</a:t>
            </a:r>
            <a:r>
              <a:rPr lang="ro-RO" sz="2000" dirty="0" smtClean="0"/>
              <a:t>, precum Pediatrie, Oncologie, Dermatologie etc. In fiecare </a:t>
            </a:r>
            <a:r>
              <a:rPr lang="ro-RO" sz="2000" dirty="0" err="1" smtClean="0"/>
              <a:t>sectiesunt</a:t>
            </a:r>
            <a:r>
              <a:rPr lang="ro-RO" sz="2000" dirty="0" smtClean="0"/>
              <a:t> </a:t>
            </a:r>
            <a:r>
              <a:rPr lang="ro-RO" sz="2000" dirty="0" err="1" smtClean="0"/>
              <a:t>internatimai</a:t>
            </a:r>
            <a:r>
              <a:rPr lang="ro-RO" sz="2000" dirty="0" smtClean="0"/>
              <a:t> </a:t>
            </a:r>
            <a:r>
              <a:rPr lang="ro-RO" sz="2000" dirty="0" err="1" smtClean="0"/>
              <a:t>multi</a:t>
            </a:r>
            <a:r>
              <a:rPr lang="ro-RO" sz="2000" dirty="0" smtClean="0"/>
              <a:t> </a:t>
            </a:r>
            <a:r>
              <a:rPr lang="ro-RO" sz="2000" dirty="0" err="1" smtClean="0"/>
              <a:t>pacienti</a:t>
            </a:r>
            <a:r>
              <a:rPr lang="ro-RO" sz="2000" dirty="0" smtClean="0"/>
              <a:t>, pe baza </a:t>
            </a:r>
            <a:r>
              <a:rPr lang="ro-RO" sz="2000" dirty="0" err="1" smtClean="0"/>
              <a:t>recomandari</a:t>
            </a:r>
            <a:r>
              <a:rPr lang="ro-RO" sz="2000" dirty="0" smtClean="0"/>
              <a:t> medicului de familie si a </a:t>
            </a:r>
            <a:r>
              <a:rPr lang="ro-RO" sz="2000" dirty="0" err="1" smtClean="0"/>
              <a:t>confirmarii</a:t>
            </a:r>
            <a:r>
              <a:rPr lang="ro-RO" sz="2000" dirty="0" smtClean="0"/>
              <a:t> </a:t>
            </a:r>
            <a:r>
              <a:rPr lang="ro-RO" sz="2000" dirty="0" err="1" smtClean="0"/>
              <a:t>facute</a:t>
            </a:r>
            <a:r>
              <a:rPr lang="ro-RO" sz="2000" dirty="0" smtClean="0"/>
              <a:t> de un specialist al spitalului. La internare, sunt </a:t>
            </a:r>
            <a:r>
              <a:rPr lang="ro-RO" sz="2000" dirty="0" err="1" smtClean="0"/>
              <a:t>inregistrate</a:t>
            </a:r>
            <a:r>
              <a:rPr lang="ro-RO" sz="2000" dirty="0" smtClean="0"/>
              <a:t> datele personale ale </a:t>
            </a:r>
            <a:r>
              <a:rPr lang="ro-RO" sz="2000" dirty="0" err="1" smtClean="0"/>
              <a:t>pacientilor</a:t>
            </a:r>
            <a:r>
              <a:rPr lang="ro-RO" sz="2000" dirty="0" smtClean="0"/>
              <a:t>. O fisa separata tine evidenta </a:t>
            </a:r>
            <a:r>
              <a:rPr lang="ro-RO" sz="2000" dirty="0" err="1" smtClean="0"/>
              <a:t>investigatiilor</a:t>
            </a:r>
            <a:r>
              <a:rPr lang="ro-RO" sz="2000" dirty="0" smtClean="0"/>
              <a:t> </a:t>
            </a:r>
            <a:r>
              <a:rPr lang="ro-RO" sz="2000" dirty="0" err="1" smtClean="0"/>
              <a:t>facute</a:t>
            </a:r>
            <a:r>
              <a:rPr lang="ro-RO" sz="2000" dirty="0" smtClean="0"/>
              <a:t> pacientului pe toata perioada </a:t>
            </a:r>
            <a:r>
              <a:rPr lang="ro-RO" sz="2000" dirty="0" err="1" smtClean="0"/>
              <a:t>internarii</a:t>
            </a:r>
            <a:r>
              <a:rPr lang="ro-RO" sz="2000" dirty="0" smtClean="0"/>
              <a:t>, rezultatele acestor </a:t>
            </a:r>
            <a:r>
              <a:rPr lang="ro-RO" sz="2000" dirty="0" err="1" smtClean="0"/>
              <a:t>investigatii</a:t>
            </a:r>
            <a:r>
              <a:rPr lang="ro-RO" sz="2000" dirty="0" smtClean="0"/>
              <a:t>, tratamentul aplicat pacientului si rezultatele </a:t>
            </a:r>
            <a:r>
              <a:rPr lang="ro-RO" sz="2000" dirty="0" err="1" smtClean="0"/>
              <a:t>obtinute</a:t>
            </a:r>
            <a:r>
              <a:rPr lang="ro-RO" sz="2000" dirty="0" smtClean="0"/>
              <a:t> in urma tratamentelor efectuate. Un pacient este repartizat unui anumit medic care </a:t>
            </a:r>
            <a:r>
              <a:rPr lang="ro-RO" sz="2000" dirty="0" err="1" smtClean="0"/>
              <a:t>coordoneaza</a:t>
            </a:r>
            <a:r>
              <a:rPr lang="ro-RO" sz="2000" dirty="0" smtClean="0"/>
              <a:t> toate </a:t>
            </a:r>
            <a:r>
              <a:rPr lang="ro-RO" sz="2000" dirty="0" err="1" smtClean="0"/>
              <a:t>investigatiile</a:t>
            </a:r>
            <a:r>
              <a:rPr lang="ro-RO" sz="2000" dirty="0" smtClean="0"/>
              <a:t> si tratamentele aplicate pacientului, </a:t>
            </a:r>
            <a:r>
              <a:rPr lang="ro-RO" sz="2000" dirty="0" err="1" smtClean="0"/>
              <a:t>insa</a:t>
            </a:r>
            <a:r>
              <a:rPr lang="ro-RO" sz="2000" dirty="0" smtClean="0"/>
              <a:t> acesta poate </a:t>
            </a:r>
            <a:r>
              <a:rPr lang="ro-RO" sz="2000" dirty="0" err="1" smtClean="0"/>
              <a:t>solocita</a:t>
            </a:r>
            <a:r>
              <a:rPr lang="ro-RO" sz="2000" dirty="0" smtClean="0"/>
              <a:t> si altor colegi sa examineze pacientul sau.</a:t>
            </a:r>
          </a:p>
          <a:p>
            <a:r>
              <a:rPr lang="ro-RO" sz="2000" dirty="0" smtClean="0"/>
              <a:t>Medicii sunt </a:t>
            </a:r>
            <a:r>
              <a:rPr lang="ro-RO" sz="2000" dirty="0" err="1" smtClean="0"/>
              <a:t>specialisti</a:t>
            </a:r>
            <a:r>
              <a:rPr lang="ro-RO" sz="2000" dirty="0" smtClean="0"/>
              <a:t> in diverse ramuri ale </a:t>
            </a:r>
            <a:r>
              <a:rPr lang="ro-RO" sz="2000" dirty="0" err="1" smtClean="0"/>
              <a:t>madicinii</a:t>
            </a:r>
            <a:r>
              <a:rPr lang="ro-RO" sz="2000" dirty="0" smtClean="0"/>
              <a:t>, si pot avea in supraveghere mai </a:t>
            </a:r>
            <a:r>
              <a:rPr lang="ro-RO" sz="2000" dirty="0" err="1" smtClean="0"/>
              <a:t>multi</a:t>
            </a:r>
            <a:r>
              <a:rPr lang="ro-RO" sz="2000" dirty="0" smtClean="0"/>
              <a:t> </a:t>
            </a:r>
            <a:r>
              <a:rPr lang="ro-RO" sz="2000" dirty="0" err="1" smtClean="0"/>
              <a:t>pacienti</a:t>
            </a:r>
            <a:r>
              <a:rPr lang="ro-RO" sz="2000" dirty="0" smtClean="0"/>
              <a:t>, nu </a:t>
            </a:r>
            <a:r>
              <a:rPr lang="ro-RO" sz="2000" dirty="0" err="1" smtClean="0"/>
              <a:t>neaparat</a:t>
            </a:r>
            <a:r>
              <a:rPr lang="ro-RO" sz="2000" dirty="0" smtClean="0"/>
              <a:t> </a:t>
            </a:r>
            <a:r>
              <a:rPr lang="ro-RO" sz="2000" dirty="0" err="1" smtClean="0"/>
              <a:t>toti</a:t>
            </a:r>
            <a:r>
              <a:rPr lang="ro-RO" sz="2000" dirty="0" smtClean="0"/>
              <a:t> din </a:t>
            </a:r>
            <a:r>
              <a:rPr lang="ro-RO" sz="2000" dirty="0" err="1" smtClean="0"/>
              <a:t>aceeasi</a:t>
            </a:r>
            <a:r>
              <a:rPr lang="ro-RO" sz="2000" dirty="0" smtClean="0"/>
              <a:t> </a:t>
            </a:r>
            <a:r>
              <a:rPr lang="ro-RO" sz="2000" dirty="0" err="1" smtClean="0"/>
              <a:t>sectie</a:t>
            </a:r>
            <a:r>
              <a:rPr lang="ro-RO" sz="2000" dirty="0" smtClean="0"/>
              <a:t>.</a:t>
            </a:r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 err="1" smtClean="0"/>
              <a:t>Cerintele</a:t>
            </a:r>
            <a:r>
              <a:rPr lang="ro-RO" dirty="0" smtClean="0"/>
              <a:t> proiectului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u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o-RO" dirty="0" smtClean="0"/>
              <a:t>Modul de implementare ERD</a:t>
            </a:r>
            <a:endParaRPr lang="ro-RO" dirty="0"/>
          </a:p>
        </p:txBody>
      </p:sp>
      <p:sp>
        <p:nvSpPr>
          <p:cNvPr id="1048" name="Text Box 24"/>
          <p:cNvSpPr txBox="1">
            <a:spLocks noChangeArrowheads="1"/>
          </p:cNvSpPr>
          <p:nvPr/>
        </p:nvSpPr>
        <p:spPr bwMode="auto">
          <a:xfrm>
            <a:off x="785786" y="2071678"/>
            <a:ext cx="1282700" cy="1095375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Spital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# </a:t>
            </a:r>
            <a:r>
              <a:rPr kumimoji="0" lang="ro-RO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id</a:t>
            </a: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spital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*nume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*localitate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2586035" y="2138351"/>
            <a:ext cx="1095375" cy="895350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Sectii</a:t>
            </a:r>
            <a:endParaRPr kumimoji="0" lang="ro-RO" sz="16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#</a:t>
            </a:r>
            <a:r>
              <a:rPr kumimoji="0" lang="ro-RO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id</a:t>
            </a: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</a:t>
            </a:r>
            <a:r>
              <a:rPr kumimoji="0" lang="ro-RO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sectie</a:t>
            </a:r>
            <a:endParaRPr kumimoji="0" lang="ro-RO" sz="16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*nume</a:t>
            </a:r>
            <a:endParaRPr kumimoji="0" lang="ro-RO" sz="18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4214810" y="1785926"/>
            <a:ext cx="1514475" cy="1938338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Pacient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#</a:t>
            </a:r>
            <a:r>
              <a:rPr kumimoji="0" lang="ro-RO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id</a:t>
            </a: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pacient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*nume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*prenume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*CNP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*data </a:t>
            </a:r>
            <a:r>
              <a:rPr kumimoji="0" lang="ro-RO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internarii</a:t>
            </a:r>
            <a:endParaRPr kumimoji="0" lang="ro-RO" sz="16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*</a:t>
            </a:r>
            <a:r>
              <a:rPr kumimoji="0" lang="ro-RO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sectia</a:t>
            </a:r>
            <a:endParaRPr kumimoji="0" lang="ro-RO" sz="18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51" name="Text Box 27"/>
          <p:cNvSpPr txBox="1">
            <a:spLocks noChangeArrowheads="1"/>
          </p:cNvSpPr>
          <p:nvPr/>
        </p:nvSpPr>
        <p:spPr bwMode="auto">
          <a:xfrm>
            <a:off x="2557460" y="3481376"/>
            <a:ext cx="1333500" cy="1912938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Medic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#</a:t>
            </a:r>
            <a:r>
              <a:rPr kumimoji="0" lang="ro-RO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id</a:t>
            </a: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medic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*nume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*prenume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*specializare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*salariu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*nivel studii</a:t>
            </a:r>
            <a:endParaRPr kumimoji="0" lang="ro-RO" sz="18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52" name="Text Box 28"/>
          <p:cNvSpPr txBox="1">
            <a:spLocks noChangeArrowheads="1"/>
          </p:cNvSpPr>
          <p:nvPr/>
        </p:nvSpPr>
        <p:spPr bwMode="auto">
          <a:xfrm>
            <a:off x="6091235" y="1814501"/>
            <a:ext cx="1562100" cy="1362075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Retete</a:t>
            </a:r>
            <a:endParaRPr kumimoji="0" lang="ro-RO" sz="16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#</a:t>
            </a:r>
            <a:r>
              <a:rPr kumimoji="0" lang="ro-RO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id</a:t>
            </a: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</a:t>
            </a:r>
            <a:r>
              <a:rPr kumimoji="0" lang="ro-RO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reteta</a:t>
            </a:r>
            <a:endParaRPr kumimoji="0" lang="ro-RO" sz="16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#</a:t>
            </a:r>
            <a:r>
              <a:rPr kumimoji="0" lang="ro-RO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id</a:t>
            </a: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medicament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*data </a:t>
            </a:r>
            <a:r>
              <a:rPr kumimoji="0" lang="ro-RO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eliberarii</a:t>
            </a:r>
            <a:endParaRPr kumimoji="0" lang="ro-RO" sz="16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*</a:t>
            </a:r>
            <a:r>
              <a:rPr kumimoji="0" lang="ro-RO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pret</a:t>
            </a:r>
            <a:endParaRPr kumimoji="0" lang="ro-RO" sz="18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53" name="Text Box 29"/>
          <p:cNvSpPr txBox="1">
            <a:spLocks noChangeArrowheads="1"/>
          </p:cNvSpPr>
          <p:nvPr/>
        </p:nvSpPr>
        <p:spPr bwMode="auto">
          <a:xfrm>
            <a:off x="4475160" y="4300526"/>
            <a:ext cx="1539875" cy="885825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Diagnostic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#</a:t>
            </a:r>
            <a:r>
              <a:rPr kumimoji="0" lang="ro-RO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id</a:t>
            </a: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diagnostic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*nume boala</a:t>
            </a:r>
            <a:endParaRPr kumimoji="0" lang="ro-RO" sz="18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54" name="AutoShape 30"/>
          <p:cNvCxnSpPr>
            <a:cxnSpLocks noChangeShapeType="1"/>
          </p:cNvCxnSpPr>
          <p:nvPr/>
        </p:nvCxnSpPr>
        <p:spPr bwMode="auto">
          <a:xfrm>
            <a:off x="2071685" y="2501889"/>
            <a:ext cx="5143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55" name="AutoShape 31"/>
          <p:cNvCxnSpPr>
            <a:cxnSpLocks noChangeShapeType="1"/>
          </p:cNvCxnSpPr>
          <p:nvPr/>
        </p:nvCxnSpPr>
        <p:spPr bwMode="auto">
          <a:xfrm>
            <a:off x="3681410" y="2586026"/>
            <a:ext cx="5334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56" name="AutoShape 32"/>
          <p:cNvCxnSpPr>
            <a:cxnSpLocks noChangeShapeType="1"/>
          </p:cNvCxnSpPr>
          <p:nvPr/>
        </p:nvCxnSpPr>
        <p:spPr bwMode="auto">
          <a:xfrm>
            <a:off x="3224210" y="3033701"/>
            <a:ext cx="0" cy="4476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57" name="AutoShape 33"/>
          <p:cNvCxnSpPr>
            <a:cxnSpLocks noChangeShapeType="1"/>
          </p:cNvCxnSpPr>
          <p:nvPr/>
        </p:nvCxnSpPr>
        <p:spPr bwMode="auto">
          <a:xfrm>
            <a:off x="5729285" y="2500301"/>
            <a:ext cx="3619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058" name="AutoShape 34"/>
          <p:cNvCxnSpPr>
            <a:cxnSpLocks noChangeShapeType="1"/>
          </p:cNvCxnSpPr>
          <p:nvPr/>
        </p:nvCxnSpPr>
        <p:spPr bwMode="auto">
          <a:xfrm>
            <a:off x="5310185" y="3724264"/>
            <a:ext cx="0" cy="5762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Spital</a:t>
            </a:r>
          </a:p>
          <a:p>
            <a:r>
              <a:rPr lang="ro-RO" dirty="0" err="1" smtClean="0"/>
              <a:t>Sectii</a:t>
            </a:r>
            <a:r>
              <a:rPr lang="ro-RO" dirty="0" smtClean="0"/>
              <a:t> </a:t>
            </a:r>
          </a:p>
          <a:p>
            <a:r>
              <a:rPr lang="ro-RO" dirty="0" smtClean="0"/>
              <a:t>Medic </a:t>
            </a:r>
          </a:p>
          <a:p>
            <a:r>
              <a:rPr lang="ro-RO" dirty="0" smtClean="0"/>
              <a:t>Pacient</a:t>
            </a:r>
          </a:p>
          <a:p>
            <a:r>
              <a:rPr lang="ro-RO" dirty="0" err="1" smtClean="0"/>
              <a:t>Retete</a:t>
            </a:r>
            <a:r>
              <a:rPr lang="ro-RO" dirty="0" smtClean="0"/>
              <a:t> </a:t>
            </a:r>
          </a:p>
          <a:p>
            <a:r>
              <a:rPr lang="ro-RO" dirty="0" smtClean="0"/>
              <a:t>Diagnostic    </a:t>
            </a:r>
            <a:endParaRPr lang="ro-RO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 err="1" smtClean="0"/>
              <a:t>Entitati</a:t>
            </a:r>
            <a:r>
              <a:rPr lang="ro-RO" dirty="0" smtClean="0"/>
              <a:t> </a:t>
            </a:r>
            <a:endParaRPr lang="ro-RO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/>
          <a:lstStyle/>
          <a:p>
            <a:r>
              <a:rPr lang="ro-RO" dirty="0" smtClean="0"/>
              <a:t>Entitatea este un lucru, obiect, persoana sau eveniment care are </a:t>
            </a:r>
            <a:r>
              <a:rPr lang="ro-RO" dirty="0" err="1" smtClean="0"/>
              <a:t>semnificatie</a:t>
            </a:r>
            <a:r>
              <a:rPr lang="ro-RO" dirty="0" smtClean="0"/>
              <a:t> pentru afacerea modelata, despre care trebuie sa colectam si sa memoram date. O entitate poate fi un lucru real, tangibil precum o </a:t>
            </a:r>
            <a:r>
              <a:rPr lang="ro-RO" dirty="0" err="1" smtClean="0"/>
              <a:t>cladire</a:t>
            </a:r>
            <a:r>
              <a:rPr lang="ro-RO" dirty="0" smtClean="0"/>
              <a:t>, </a:t>
            </a:r>
            <a:r>
              <a:rPr lang="ro-RO" dirty="0" err="1" smtClean="0"/>
              <a:t>o</a:t>
            </a:r>
            <a:r>
              <a:rPr lang="ro-RO" dirty="0" smtClean="0"/>
              <a:t> persoana, poate fi o activitate precum o programare sau o </a:t>
            </a:r>
            <a:r>
              <a:rPr lang="ro-RO" dirty="0" err="1" smtClean="0"/>
              <a:t>operatie</a:t>
            </a:r>
            <a:r>
              <a:rPr lang="ro-RO" dirty="0" smtClean="0"/>
              <a:t>, sau poate fi o </a:t>
            </a:r>
            <a:r>
              <a:rPr lang="ro-RO" dirty="0" err="1" smtClean="0"/>
              <a:t>notiune</a:t>
            </a:r>
            <a:r>
              <a:rPr lang="ro-RO" dirty="0" smtClean="0"/>
              <a:t> abstracta.</a:t>
            </a:r>
          </a:p>
          <a:p>
            <a:r>
              <a:rPr lang="ro-RO" dirty="0" smtClean="0"/>
              <a:t>Este reprezentata  in ERD printr-un dreptunghi cu colturi rotunjite.</a:t>
            </a:r>
          </a:p>
          <a:p>
            <a:r>
              <a:rPr lang="ro-RO" dirty="0" smtClean="0"/>
              <a:t>Este o clasa de obiecte si pentru orice entitate exista mai multe </a:t>
            </a:r>
            <a:r>
              <a:rPr lang="ro-RO" dirty="0" err="1" smtClean="0"/>
              <a:t>instante</a:t>
            </a:r>
            <a:r>
              <a:rPr lang="ro-RO" dirty="0" smtClean="0"/>
              <a:t> ale sale.</a:t>
            </a:r>
            <a:endParaRPr lang="ro-RO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pPr algn="ctr"/>
            <a:r>
              <a:rPr lang="ro-RO" dirty="0" smtClean="0"/>
              <a:t>Caracteristicile </a:t>
            </a:r>
            <a:r>
              <a:rPr lang="ro-RO" dirty="0" err="1" smtClean="0"/>
              <a:t>entitatilor</a:t>
            </a:r>
            <a:endParaRPr lang="ro-RO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O </a:t>
            </a:r>
            <a:r>
              <a:rPr lang="ro-RO" dirty="0" err="1" smtClean="0"/>
              <a:t>relatie</a:t>
            </a:r>
            <a:r>
              <a:rPr lang="ro-RO" dirty="0" smtClean="0"/>
              <a:t> este o asociere, </a:t>
            </a:r>
            <a:r>
              <a:rPr lang="ro-RO" dirty="0" err="1" smtClean="0"/>
              <a:t>legatura</a:t>
            </a:r>
            <a:r>
              <a:rPr lang="ro-RO" dirty="0" smtClean="0"/>
              <a:t>, sau conexiune existenta intre </a:t>
            </a:r>
            <a:r>
              <a:rPr lang="ro-RO" dirty="0" err="1" smtClean="0"/>
              <a:t>entitati</a:t>
            </a:r>
            <a:r>
              <a:rPr lang="ro-RO" dirty="0" smtClean="0"/>
              <a:t> si care are o </a:t>
            </a:r>
            <a:r>
              <a:rPr lang="ro-RO" dirty="0" err="1" smtClean="0"/>
              <a:t>semnificatie</a:t>
            </a:r>
            <a:r>
              <a:rPr lang="ro-RO" dirty="0" smtClean="0"/>
              <a:t> pentru afacerea modelata.</a:t>
            </a:r>
          </a:p>
          <a:p>
            <a:r>
              <a:rPr lang="ro-RO" dirty="0" smtClean="0"/>
              <a:t>Tipuri de </a:t>
            </a:r>
            <a:r>
              <a:rPr lang="ro-RO" dirty="0" err="1" smtClean="0"/>
              <a:t>relatii</a:t>
            </a:r>
            <a:r>
              <a:rPr lang="en-US" dirty="0" smtClean="0"/>
              <a:t>:</a:t>
            </a:r>
          </a:p>
          <a:p>
            <a:pPr>
              <a:buFont typeface="Courier New" pitchFamily="49" charset="0"/>
              <a:buChar char="o"/>
            </a:pPr>
            <a:r>
              <a:rPr lang="en-US" dirty="0" err="1" smtClean="0"/>
              <a:t>unu</a:t>
            </a:r>
            <a:r>
              <a:rPr lang="en-US" dirty="0" smtClean="0"/>
              <a:t> la </a:t>
            </a:r>
            <a:r>
              <a:rPr lang="en-US" dirty="0" err="1" smtClean="0"/>
              <a:t>unu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err="1" smtClean="0"/>
              <a:t>unu</a:t>
            </a:r>
            <a:r>
              <a:rPr lang="en-US" dirty="0" smtClean="0"/>
              <a:t> la </a:t>
            </a:r>
            <a:r>
              <a:rPr lang="en-US" dirty="0" err="1" smtClean="0"/>
              <a:t>mai</a:t>
            </a:r>
            <a:r>
              <a:rPr lang="en-US" dirty="0" smtClean="0"/>
              <a:t> multi</a:t>
            </a:r>
          </a:p>
          <a:p>
            <a:pPr>
              <a:buFont typeface="Courier New" pitchFamily="49" charset="0"/>
              <a:buChar char="o"/>
            </a:pPr>
            <a:r>
              <a:rPr lang="en-US" dirty="0" err="1" smtClean="0"/>
              <a:t>mai</a:t>
            </a:r>
            <a:r>
              <a:rPr lang="en-US" dirty="0" smtClean="0"/>
              <a:t> multi la </a:t>
            </a:r>
            <a:r>
              <a:rPr lang="en-US" dirty="0" err="1" smtClean="0"/>
              <a:t>unu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err="1" smtClean="0"/>
              <a:t>mai</a:t>
            </a:r>
            <a:r>
              <a:rPr lang="en-US" dirty="0" smtClean="0"/>
              <a:t> multi la </a:t>
            </a:r>
            <a:r>
              <a:rPr lang="en-US" dirty="0" err="1" smtClean="0"/>
              <a:t>mai</a:t>
            </a:r>
            <a:r>
              <a:rPr lang="en-US" dirty="0" smtClean="0"/>
              <a:t> multi</a:t>
            </a:r>
            <a:endParaRPr lang="ro-RO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 err="1" smtClean="0"/>
              <a:t>Relatii</a:t>
            </a:r>
            <a:endParaRPr lang="ro-RO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Viata</a:t>
            </a:r>
            <a:r>
              <a:rPr lang="en-US" dirty="0" smtClean="0"/>
              <a:t> </a:t>
            </a:r>
            <a:r>
              <a:rPr lang="en-US" dirty="0" err="1" smtClean="0"/>
              <a:t>inseamna</a:t>
            </a:r>
            <a:r>
              <a:rPr lang="en-US" dirty="0" smtClean="0"/>
              <a:t> </a:t>
            </a:r>
            <a:r>
              <a:rPr lang="en-US" dirty="0" err="1" smtClean="0"/>
              <a:t>schimbare</a:t>
            </a:r>
            <a:r>
              <a:rPr lang="en-US" dirty="0" smtClean="0"/>
              <a:t>, </a:t>
            </a:r>
            <a:r>
              <a:rPr lang="en-US" dirty="0" err="1" smtClean="0"/>
              <a:t>orice</a:t>
            </a:r>
            <a:r>
              <a:rPr lang="en-US" dirty="0" smtClean="0"/>
              <a:t> </a:t>
            </a:r>
            <a:r>
              <a:rPr lang="en-US" dirty="0" err="1" smtClean="0"/>
              <a:t>lucru</a:t>
            </a:r>
            <a:r>
              <a:rPr lang="en-US" dirty="0" smtClean="0"/>
              <a:t> se </a:t>
            </a:r>
            <a:r>
              <a:rPr lang="en-US" dirty="0" err="1" smtClean="0"/>
              <a:t>schimba</a:t>
            </a:r>
            <a:r>
              <a:rPr lang="en-US" dirty="0" smtClean="0"/>
              <a:t> de-a </a:t>
            </a:r>
            <a:r>
              <a:rPr lang="en-US" dirty="0" err="1" smtClean="0"/>
              <a:t>lungul</a:t>
            </a:r>
            <a:r>
              <a:rPr lang="en-US" dirty="0" smtClean="0"/>
              <a:t> </a:t>
            </a:r>
            <a:r>
              <a:rPr lang="en-US" dirty="0" err="1" smtClean="0"/>
              <a:t>timpuluisi</a:t>
            </a:r>
            <a:r>
              <a:rPr lang="en-US" dirty="0" smtClean="0"/>
              <a:t> nu </a:t>
            </a:r>
            <a:r>
              <a:rPr lang="en-US" dirty="0" err="1" smtClean="0"/>
              <a:t>doar</a:t>
            </a:r>
            <a:r>
              <a:rPr lang="en-US" dirty="0" smtClean="0"/>
              <a:t> </a:t>
            </a:r>
            <a:r>
              <a:rPr lang="en-US" dirty="0" err="1" smtClean="0"/>
              <a:t>obiectele</a:t>
            </a:r>
            <a:r>
              <a:rPr lang="en-US" dirty="0" smtClean="0"/>
              <a:t> se </a:t>
            </a:r>
            <a:r>
              <a:rPr lang="en-US" dirty="0" err="1" smtClean="0"/>
              <a:t>modifica</a:t>
            </a:r>
            <a:r>
              <a:rPr lang="en-US" dirty="0" smtClean="0"/>
              <a:t> in </a:t>
            </a:r>
            <a:r>
              <a:rPr lang="en-US" dirty="0" err="1" smtClean="0"/>
              <a:t>timp</a:t>
            </a:r>
            <a:r>
              <a:rPr lang="en-US" dirty="0" smtClean="0"/>
              <a:t>, </a:t>
            </a:r>
            <a:r>
              <a:rPr lang="en-US" dirty="0" err="1" smtClean="0"/>
              <a:t>ci</a:t>
            </a:r>
            <a:r>
              <a:rPr lang="en-US" dirty="0" smtClean="0"/>
              <a:t> </a:t>
            </a:r>
            <a:r>
              <a:rPr lang="en-US" dirty="0" err="1" smtClean="0"/>
              <a:t>chiar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relatiile</a:t>
            </a:r>
            <a:r>
              <a:rPr lang="en-US" dirty="0" smtClean="0"/>
              <a:t>  </a:t>
            </a:r>
            <a:r>
              <a:rPr lang="en-US" dirty="0" err="1" smtClean="0"/>
              <a:t>dintre</a:t>
            </a:r>
            <a:r>
              <a:rPr lang="en-US" dirty="0" smtClean="0"/>
              <a:t> </a:t>
            </a:r>
            <a:r>
              <a:rPr lang="en-US" dirty="0" err="1" smtClean="0"/>
              <a:t>aceste</a:t>
            </a:r>
            <a:r>
              <a:rPr lang="en-US" dirty="0" smtClean="0"/>
              <a:t> </a:t>
            </a:r>
            <a:r>
              <a:rPr lang="en-US" dirty="0" err="1" smtClean="0"/>
              <a:t>obiecte</a:t>
            </a:r>
            <a:r>
              <a:rPr lang="en-US" dirty="0" smtClean="0"/>
              <a:t> se </a:t>
            </a:r>
            <a:r>
              <a:rPr lang="en-US" dirty="0" err="1" smtClean="0"/>
              <a:t>schimba</a:t>
            </a:r>
            <a:r>
              <a:rPr lang="en-US" dirty="0" smtClean="0"/>
              <a:t>. </a:t>
            </a:r>
            <a:r>
              <a:rPr lang="en-US" dirty="0" err="1" smtClean="0"/>
              <a:t>Prieteniile</a:t>
            </a:r>
            <a:r>
              <a:rPr lang="en-US" dirty="0" smtClean="0"/>
              <a:t> se pot </a:t>
            </a:r>
            <a:r>
              <a:rPr lang="en-US" dirty="0" err="1" smtClean="0"/>
              <a:t>rupe</a:t>
            </a:r>
            <a:r>
              <a:rPr lang="en-US" dirty="0" smtClean="0"/>
              <a:t>, se </a:t>
            </a:r>
            <a:r>
              <a:rPr lang="en-US" dirty="0" err="1" smtClean="0"/>
              <a:t>leaga</a:t>
            </a:r>
            <a:r>
              <a:rPr lang="en-US" dirty="0" smtClean="0"/>
              <a:t> </a:t>
            </a:r>
            <a:r>
              <a:rPr lang="en-US" dirty="0" err="1" smtClean="0"/>
              <a:t>alte</a:t>
            </a:r>
            <a:r>
              <a:rPr lang="en-US" dirty="0" smtClean="0"/>
              <a:t> </a:t>
            </a:r>
            <a:r>
              <a:rPr lang="en-US" dirty="0" err="1" smtClean="0"/>
              <a:t>prietenii</a:t>
            </a:r>
            <a:r>
              <a:rPr lang="en-US" dirty="0" smtClean="0"/>
              <a:t>,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oameni</a:t>
            </a:r>
            <a:r>
              <a:rPr lang="en-US" dirty="0" smtClean="0"/>
              <a:t> </a:t>
            </a:r>
            <a:r>
              <a:rPr lang="en-US" dirty="0" err="1" smtClean="0"/>
              <a:t>isi</a:t>
            </a:r>
            <a:r>
              <a:rPr lang="en-US" dirty="0" smtClean="0"/>
              <a:t> pot </a:t>
            </a:r>
            <a:r>
              <a:rPr lang="en-US" dirty="0" err="1" smtClean="0"/>
              <a:t>schimba</a:t>
            </a:r>
            <a:r>
              <a:rPr lang="en-US" dirty="0" smtClean="0"/>
              <a:t> </a:t>
            </a:r>
            <a:r>
              <a:rPr lang="en-US" dirty="0" err="1" smtClean="0"/>
              <a:t>locul</a:t>
            </a:r>
            <a:r>
              <a:rPr lang="en-US" dirty="0" smtClean="0"/>
              <a:t> de </a:t>
            </a:r>
            <a:r>
              <a:rPr lang="en-US" dirty="0" err="1" smtClean="0"/>
              <a:t>munca</a:t>
            </a:r>
            <a:r>
              <a:rPr lang="en-US" dirty="0" smtClean="0"/>
              <a:t>.</a:t>
            </a:r>
            <a:endParaRPr lang="ro-RO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Modelarea</a:t>
            </a:r>
            <a:r>
              <a:rPr lang="en-US" dirty="0" smtClean="0"/>
              <a:t> </a:t>
            </a:r>
            <a:r>
              <a:rPr lang="en-US" dirty="0" err="1" smtClean="0"/>
              <a:t>datelor</a:t>
            </a:r>
            <a:r>
              <a:rPr lang="en-US" dirty="0" smtClean="0"/>
              <a:t> </a:t>
            </a:r>
            <a:r>
              <a:rPr lang="en-US" dirty="0" err="1" smtClean="0"/>
              <a:t>istorice</a:t>
            </a:r>
            <a:endParaRPr lang="ro-RO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err="1" smtClean="0"/>
              <a:t>Entitatile</a:t>
            </a:r>
            <a:r>
              <a:rPr lang="ro-RO" dirty="0" smtClean="0"/>
              <a:t> au trei forme</a:t>
            </a:r>
            <a:r>
              <a:rPr lang="en-US" dirty="0" smtClean="0"/>
              <a:t>: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prima forma </a:t>
            </a:r>
            <a:r>
              <a:rPr lang="en-US" dirty="0" err="1" smtClean="0"/>
              <a:t>normala</a:t>
            </a:r>
            <a:r>
              <a:rPr lang="en-US" dirty="0" smtClean="0"/>
              <a:t>;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a </a:t>
            </a:r>
            <a:r>
              <a:rPr lang="en-US" dirty="0" err="1" smtClean="0"/>
              <a:t>doua</a:t>
            </a:r>
            <a:r>
              <a:rPr lang="en-US" dirty="0" smtClean="0"/>
              <a:t> forma </a:t>
            </a:r>
            <a:r>
              <a:rPr lang="en-US" dirty="0" err="1" smtClean="0"/>
              <a:t>normala</a:t>
            </a:r>
            <a:r>
              <a:rPr lang="en-US" dirty="0" smtClean="0"/>
              <a:t>;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a </a:t>
            </a:r>
            <a:r>
              <a:rPr lang="en-US" dirty="0" err="1" smtClean="0"/>
              <a:t>treia</a:t>
            </a:r>
            <a:r>
              <a:rPr lang="en-US" dirty="0" smtClean="0"/>
              <a:t> forma </a:t>
            </a:r>
            <a:r>
              <a:rPr lang="en-US" dirty="0" err="1" smtClean="0"/>
              <a:t>normala</a:t>
            </a:r>
            <a:r>
              <a:rPr lang="en-US" dirty="0" smtClean="0"/>
              <a:t>.</a:t>
            </a:r>
            <a:endParaRPr lang="ro-RO" dirty="0" smtClean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dirty="0" smtClean="0"/>
              <a:t>Formele </a:t>
            </a:r>
            <a:r>
              <a:rPr lang="ro-RO" dirty="0" err="1" smtClean="0"/>
              <a:t>entitatilor</a:t>
            </a:r>
            <a:endParaRPr lang="ro-RO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trou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etrou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u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vic">
  <a:themeElements>
    <a:clrScheme name="Tonuri de gri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urență">
  <a:themeElements>
    <a:clrScheme name="Concurență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ență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ență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417</TotalTime>
  <Words>821</Words>
  <Application>Microsoft Office PowerPoint</Application>
  <PresentationFormat>Expunere pe ecran (4:3)</PresentationFormat>
  <Paragraphs>137</Paragraphs>
  <Slides>16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3</vt:i4>
      </vt:variant>
      <vt:variant>
        <vt:lpstr>Titluri diapozitive</vt:lpstr>
      </vt:variant>
      <vt:variant>
        <vt:i4>16</vt:i4>
      </vt:variant>
    </vt:vector>
  </HeadingPairs>
  <TitlesOfParts>
    <vt:vector size="19" baseType="lpstr">
      <vt:lpstr>Metrou</vt:lpstr>
      <vt:lpstr>Civic</vt:lpstr>
      <vt:lpstr>Concurență</vt:lpstr>
      <vt:lpstr>Spitalul</vt:lpstr>
      <vt:lpstr>Realizatori </vt:lpstr>
      <vt:lpstr>Cerintele proiectului</vt:lpstr>
      <vt:lpstr>Modul de implementare ERD</vt:lpstr>
      <vt:lpstr>Entitati </vt:lpstr>
      <vt:lpstr>Caracteristicile entitatilor</vt:lpstr>
      <vt:lpstr>Relatii</vt:lpstr>
      <vt:lpstr>Modelarea datelor istorice</vt:lpstr>
      <vt:lpstr>Formele entitatilor</vt:lpstr>
      <vt:lpstr>Prima forma normala</vt:lpstr>
      <vt:lpstr>A doua forma normala</vt:lpstr>
      <vt:lpstr>A treia forma normala</vt:lpstr>
      <vt:lpstr>Maparea relatiilor</vt:lpstr>
      <vt:lpstr>Maparea relatiilor one-to-many</vt:lpstr>
      <vt:lpstr>Maparea relatiilor one-to-one</vt:lpstr>
      <vt:lpstr>Maparea relatiilor recursive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Spitalul</dc:title>
  <dc:creator>user</dc:creator>
  <cp:lastModifiedBy>gigolo bossul</cp:lastModifiedBy>
  <cp:revision>38</cp:revision>
  <dcterms:created xsi:type="dcterms:W3CDTF">2010-11-16T06:17:01Z</dcterms:created>
  <dcterms:modified xsi:type="dcterms:W3CDTF">2010-12-08T07:17:12Z</dcterms:modified>
</cp:coreProperties>
</file>