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4" d="100"/>
          <a:sy n="94" d="100"/>
        </p:scale>
        <p:origin x="-96" y="-3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9" name="Subtitlu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28" name="Titlu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o-RO" smtClean="0"/>
              <a:t>Faceți clic pentru a edita stilul de titlu Coordonator</a:t>
            </a:r>
            <a:endParaRPr kumimoji="0" lang="en-US"/>
          </a:p>
        </p:txBody>
      </p:sp>
      <p:cxnSp>
        <p:nvCxnSpPr>
          <p:cNvPr id="8" name="Conector drept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Conector drept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Substituent dată 14"/>
          <p:cNvSpPr>
            <a:spLocks noGrp="1"/>
          </p:cNvSpPr>
          <p:nvPr>
            <p:ph type="dt" sz="half" idx="10"/>
          </p:nvPr>
        </p:nvSpPr>
        <p:spPr/>
        <p:txBody>
          <a:bodyPr/>
          <a:lstStyle/>
          <a:p>
            <a:fld id="{A64E5416-7885-45CB-AED0-9B685366BB74}" type="datetimeFigureOut">
              <a:rPr lang="ro-RO" smtClean="0"/>
              <a:pPr/>
              <a:t>13.12.2010</a:t>
            </a:fld>
            <a:endParaRPr lang="ro-RO"/>
          </a:p>
        </p:txBody>
      </p:sp>
      <p:sp>
        <p:nvSpPr>
          <p:cNvPr id="16" name="Substituent număr diapozitiv 15"/>
          <p:cNvSpPr>
            <a:spLocks noGrp="1"/>
          </p:cNvSpPr>
          <p:nvPr>
            <p:ph type="sldNum" sz="quarter" idx="11"/>
          </p:nvPr>
        </p:nvSpPr>
        <p:spPr/>
        <p:txBody>
          <a:bodyPr/>
          <a:lstStyle/>
          <a:p>
            <a:fld id="{B0BC954B-C229-4C30-9FF7-9F691C0F4F9D}" type="slidenum">
              <a:rPr lang="ro-RO" smtClean="0"/>
              <a:pPr/>
              <a:t>‹#›</a:t>
            </a:fld>
            <a:endParaRPr lang="ro-RO"/>
          </a:p>
        </p:txBody>
      </p:sp>
      <p:sp>
        <p:nvSpPr>
          <p:cNvPr id="17" name="Substituent subsol 16"/>
          <p:cNvSpPr>
            <a:spLocks noGrp="1"/>
          </p:cNvSpPr>
          <p:nvPr>
            <p:ph type="ftr" sz="quarter" idx="12"/>
          </p:nvPr>
        </p:nvSpPr>
        <p:spPr/>
        <p:txBody>
          <a:bodyPr/>
          <a:lstStyle/>
          <a:p>
            <a:endParaRPr lang="ro-RO"/>
          </a:p>
        </p:txBody>
      </p:sp>
    </p:spTree>
  </p:cSld>
  <p:clrMapOvr>
    <a:masterClrMapping/>
  </p:clrMapOvr>
  <p:transition>
    <p:cover dir="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A64E5416-7885-45CB-AED0-9B685366BB74}" type="datetimeFigureOut">
              <a:rPr lang="ro-RO" smtClean="0"/>
              <a:pPr/>
              <a:t>13.12.2010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B0BC954B-C229-4C30-9FF7-9F691C0F4F9D}" type="slidenum">
              <a:rPr lang="ro-RO" smtClean="0"/>
              <a:pPr/>
              <a:t>‹#›</a:t>
            </a:fld>
            <a:endParaRPr lang="ro-RO"/>
          </a:p>
        </p:txBody>
      </p:sp>
    </p:spTree>
  </p:cSld>
  <p:clrMapOvr>
    <a:masterClrMapping/>
  </p:clrMapOvr>
  <p:transition>
    <p:cover dir="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A64E5416-7885-45CB-AED0-9B685366BB74}" type="datetimeFigureOut">
              <a:rPr lang="ro-RO" smtClean="0"/>
              <a:pPr/>
              <a:t>13.12.2010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B0BC954B-C229-4C30-9FF7-9F691C0F4F9D}" type="slidenum">
              <a:rPr lang="ro-RO" smtClean="0"/>
              <a:pPr/>
              <a:t>‹#›</a:t>
            </a:fld>
            <a:endParaRPr lang="ro-RO"/>
          </a:p>
        </p:txBody>
      </p:sp>
    </p:spTree>
  </p:cSld>
  <p:clrMapOvr>
    <a:masterClrMapping/>
  </p:clrMapOvr>
  <p:transition>
    <p:cover dir="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9" name="Substituent conținut 8"/>
          <p:cNvSpPr>
            <a:spLocks noGrp="1"/>
          </p:cNvSpPr>
          <p:nvPr>
            <p:ph idx="1"/>
          </p:nvPr>
        </p:nvSpPr>
        <p:spPr>
          <a:xfrm>
            <a:off x="457200" y="1524000"/>
            <a:ext cx="8229600" cy="45720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14" name="Substituent dată 13"/>
          <p:cNvSpPr>
            <a:spLocks noGrp="1"/>
          </p:cNvSpPr>
          <p:nvPr>
            <p:ph type="dt" sz="half" idx="14"/>
          </p:nvPr>
        </p:nvSpPr>
        <p:spPr/>
        <p:txBody>
          <a:bodyPr/>
          <a:lstStyle/>
          <a:p>
            <a:fld id="{A64E5416-7885-45CB-AED0-9B685366BB74}" type="datetimeFigureOut">
              <a:rPr lang="ro-RO" smtClean="0"/>
              <a:pPr/>
              <a:t>13.12.2010</a:t>
            </a:fld>
            <a:endParaRPr lang="ro-RO"/>
          </a:p>
        </p:txBody>
      </p:sp>
      <p:sp>
        <p:nvSpPr>
          <p:cNvPr id="15" name="Substituent număr diapozitiv 14"/>
          <p:cNvSpPr>
            <a:spLocks noGrp="1"/>
          </p:cNvSpPr>
          <p:nvPr>
            <p:ph type="sldNum" sz="quarter" idx="15"/>
          </p:nvPr>
        </p:nvSpPr>
        <p:spPr/>
        <p:txBody>
          <a:bodyPr/>
          <a:lstStyle>
            <a:lvl1pPr algn="ctr">
              <a:defRPr/>
            </a:lvl1pPr>
          </a:lstStyle>
          <a:p>
            <a:fld id="{B0BC954B-C229-4C30-9FF7-9F691C0F4F9D}" type="slidenum">
              <a:rPr lang="ro-RO" smtClean="0"/>
              <a:pPr/>
              <a:t>‹#›</a:t>
            </a:fld>
            <a:endParaRPr lang="ro-RO"/>
          </a:p>
        </p:txBody>
      </p:sp>
      <p:sp>
        <p:nvSpPr>
          <p:cNvPr id="16" name="Substituent subsol 15"/>
          <p:cNvSpPr>
            <a:spLocks noGrp="1"/>
          </p:cNvSpPr>
          <p:nvPr>
            <p:ph type="ftr" sz="quarter" idx="16"/>
          </p:nvPr>
        </p:nvSpPr>
        <p:spPr/>
        <p:txBody>
          <a:bodyPr/>
          <a:lstStyle/>
          <a:p>
            <a:endParaRPr lang="ro-RO"/>
          </a:p>
        </p:txBody>
      </p:sp>
      <p:sp>
        <p:nvSpPr>
          <p:cNvPr id="17" name="Titlu 16"/>
          <p:cNvSpPr>
            <a:spLocks noGrp="1"/>
          </p:cNvSpPr>
          <p:nvPr>
            <p:ph type="title"/>
          </p:nvPr>
        </p:nvSpPr>
        <p:spPr/>
        <p:txBody>
          <a:bodyPr rtlCol="0" anchor="b" anchorCtr="0"/>
          <a:lstStyle/>
          <a:p>
            <a:r>
              <a:rPr kumimoji="0" lang="ro-RO" smtClean="0"/>
              <a:t>Faceți clic pentru a edita stilul de titlu Coordonator</a:t>
            </a:r>
            <a:endParaRPr kumimoji="0" lang="en-US"/>
          </a:p>
        </p:txBody>
      </p:sp>
    </p:spTree>
  </p:cSld>
  <p:clrMapOvr>
    <a:masterClrMapping/>
  </p:clrMapOvr>
  <p:transition>
    <p:cover dir="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4" name="Substituent dată 3"/>
          <p:cNvSpPr>
            <a:spLocks noGrp="1"/>
          </p:cNvSpPr>
          <p:nvPr>
            <p:ph type="dt" sz="half" idx="10"/>
          </p:nvPr>
        </p:nvSpPr>
        <p:spPr/>
        <p:txBody>
          <a:bodyPr/>
          <a:lstStyle/>
          <a:p>
            <a:fld id="{A64E5416-7885-45CB-AED0-9B685366BB74}" type="datetimeFigureOut">
              <a:rPr lang="ro-RO" smtClean="0"/>
              <a:pPr/>
              <a:t>13.12.2010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B0BC954B-C229-4C30-9FF7-9F691C0F4F9D}" type="slidenum">
              <a:rPr lang="ro-RO" smtClean="0"/>
              <a:pPr/>
              <a:t>‹#›</a:t>
            </a:fld>
            <a:endParaRPr lang="ro-RO"/>
          </a:p>
        </p:txBody>
      </p:sp>
      <p:sp>
        <p:nvSpPr>
          <p:cNvPr id="2" name="Titlu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cxnSp>
        <p:nvCxnSpPr>
          <p:cNvPr id="7" name="Conector drept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5" name="Substituent dată 4"/>
          <p:cNvSpPr>
            <a:spLocks noGrp="1"/>
          </p:cNvSpPr>
          <p:nvPr>
            <p:ph type="dt" sz="half" idx="10"/>
          </p:nvPr>
        </p:nvSpPr>
        <p:spPr/>
        <p:txBody>
          <a:bodyPr/>
          <a:lstStyle/>
          <a:p>
            <a:fld id="{A64E5416-7885-45CB-AED0-9B685366BB74}" type="datetimeFigureOut">
              <a:rPr lang="ro-RO" smtClean="0"/>
              <a:pPr/>
              <a:t>13.12.2010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B0BC954B-C229-4C30-9FF7-9F691C0F4F9D}" type="slidenum">
              <a:rPr lang="ro-RO" smtClean="0"/>
              <a:pPr/>
              <a:t>‹#›</a:t>
            </a:fld>
            <a:endParaRPr lang="ro-RO"/>
          </a:p>
        </p:txBody>
      </p:sp>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11" name="Substituent conținut 10"/>
          <p:cNvSpPr>
            <a:spLocks noGrp="1"/>
          </p:cNvSpPr>
          <p:nvPr>
            <p:ph sz="half" idx="1"/>
          </p:nvPr>
        </p:nvSpPr>
        <p:spPr>
          <a:xfrm>
            <a:off x="457200" y="1524000"/>
            <a:ext cx="4059936" cy="45720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13" name="Substituent conținut 12"/>
          <p:cNvSpPr>
            <a:spLocks noGrp="1"/>
          </p:cNvSpPr>
          <p:nvPr>
            <p:ph sz="half" idx="2"/>
          </p:nvPr>
        </p:nvSpPr>
        <p:spPr>
          <a:xfrm>
            <a:off x="4648200" y="1524000"/>
            <a:ext cx="4059936" cy="45720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Tree>
  </p:cSld>
  <p:clrMapOvr>
    <a:masterClrMapping/>
  </p:clrMapOvr>
  <p:transition>
    <p:cover dir="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9" name="Substituent număr diapozitiv 8"/>
          <p:cNvSpPr>
            <a:spLocks noGrp="1"/>
          </p:cNvSpPr>
          <p:nvPr>
            <p:ph type="sldNum" sz="quarter" idx="12"/>
          </p:nvPr>
        </p:nvSpPr>
        <p:spPr/>
        <p:txBody>
          <a:bodyPr/>
          <a:lstStyle/>
          <a:p>
            <a:fld id="{B0BC954B-C229-4C30-9FF7-9F691C0F4F9D}" type="slidenum">
              <a:rPr lang="ro-RO" smtClean="0"/>
              <a:pPr/>
              <a:t>‹#›</a:t>
            </a:fld>
            <a:endParaRPr lang="ro-RO"/>
          </a:p>
        </p:txBody>
      </p:sp>
      <p:sp>
        <p:nvSpPr>
          <p:cNvPr id="8" name="Substituent subsol 7"/>
          <p:cNvSpPr>
            <a:spLocks noGrp="1"/>
          </p:cNvSpPr>
          <p:nvPr>
            <p:ph type="ftr" sz="quarter" idx="11"/>
          </p:nvPr>
        </p:nvSpPr>
        <p:spPr/>
        <p:txBody>
          <a:bodyPr/>
          <a:lstStyle/>
          <a:p>
            <a:endParaRPr lang="ro-RO"/>
          </a:p>
        </p:txBody>
      </p:sp>
      <p:sp>
        <p:nvSpPr>
          <p:cNvPr id="7" name="Substituent dată 6"/>
          <p:cNvSpPr>
            <a:spLocks noGrp="1"/>
          </p:cNvSpPr>
          <p:nvPr>
            <p:ph type="dt" sz="half" idx="10"/>
          </p:nvPr>
        </p:nvSpPr>
        <p:spPr/>
        <p:txBody>
          <a:bodyPr/>
          <a:lstStyle/>
          <a:p>
            <a:fld id="{A64E5416-7885-45CB-AED0-9B685366BB74}" type="datetimeFigureOut">
              <a:rPr lang="ro-RO" smtClean="0"/>
              <a:pPr/>
              <a:t>13.12.2010</a:t>
            </a:fld>
            <a:endParaRPr lang="ro-RO"/>
          </a:p>
        </p:txBody>
      </p:sp>
      <p:sp>
        <p:nvSpPr>
          <p:cNvPr id="3" name="Substituent text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32" name="Substituent conținut 31"/>
          <p:cNvSpPr>
            <a:spLocks noGrp="1"/>
          </p:cNvSpPr>
          <p:nvPr>
            <p:ph sz="half" idx="2"/>
          </p:nvPr>
        </p:nvSpPr>
        <p:spPr>
          <a:xfrm>
            <a:off x="457200" y="2201896"/>
            <a:ext cx="4038600" cy="3913632"/>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34" name="Substituent conținut 33"/>
          <p:cNvSpPr>
            <a:spLocks noGrp="1"/>
          </p:cNvSpPr>
          <p:nvPr>
            <p:ph sz="quarter" idx="4"/>
          </p:nvPr>
        </p:nvSpPr>
        <p:spPr>
          <a:xfrm>
            <a:off x="4649788" y="2201896"/>
            <a:ext cx="4038600" cy="3913632"/>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 name="Titlu 1"/>
          <p:cNvSpPr>
            <a:spLocks noGrp="1"/>
          </p:cNvSpPr>
          <p:nvPr>
            <p:ph type="title"/>
          </p:nvPr>
        </p:nvSpPr>
        <p:spPr>
          <a:xfrm>
            <a:off x="457200" y="155448"/>
            <a:ext cx="8229600" cy="1143000"/>
          </a:xfrm>
        </p:spPr>
        <p:txBody>
          <a:bodyPr anchor="b" anchorCtr="0"/>
          <a:lstStyle>
            <a:lvl1pPr>
              <a:defRPr/>
            </a:lvl1pPr>
          </a:lstStyle>
          <a:p>
            <a:r>
              <a:rPr kumimoji="0" lang="ro-RO" smtClean="0"/>
              <a:t>Faceți clic pentru a edita stilul de titlu Coordonator</a:t>
            </a:r>
            <a:endParaRPr kumimoji="0" lang="en-US"/>
          </a:p>
        </p:txBody>
      </p:sp>
      <p:sp>
        <p:nvSpPr>
          <p:cNvPr id="12" name="Substituent text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cxnSp>
        <p:nvCxnSpPr>
          <p:cNvPr id="10" name="Conector drept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Conector drept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3" name="Substituent dată 2"/>
          <p:cNvSpPr>
            <a:spLocks noGrp="1"/>
          </p:cNvSpPr>
          <p:nvPr>
            <p:ph type="dt" sz="half" idx="10"/>
          </p:nvPr>
        </p:nvSpPr>
        <p:spPr/>
        <p:txBody>
          <a:bodyPr/>
          <a:lstStyle/>
          <a:p>
            <a:fld id="{A64E5416-7885-45CB-AED0-9B685366BB74}" type="datetimeFigureOut">
              <a:rPr lang="ro-RO" smtClean="0"/>
              <a:pPr/>
              <a:t>13.12.2010</a:t>
            </a:fld>
            <a:endParaRPr lang="ro-RO"/>
          </a:p>
        </p:txBody>
      </p:sp>
      <p:sp>
        <p:nvSpPr>
          <p:cNvPr id="4" name="Substituent subsol 3"/>
          <p:cNvSpPr>
            <a:spLocks noGrp="1"/>
          </p:cNvSpPr>
          <p:nvPr>
            <p:ph type="ftr" sz="quarter" idx="11"/>
          </p:nvPr>
        </p:nvSpPr>
        <p:spPr/>
        <p:txBody>
          <a:bodyPr/>
          <a:lstStyle/>
          <a:p>
            <a:endParaRPr lang="ro-RO"/>
          </a:p>
        </p:txBody>
      </p:sp>
      <p:sp>
        <p:nvSpPr>
          <p:cNvPr id="5" name="Substituent număr diapozitiv 4"/>
          <p:cNvSpPr>
            <a:spLocks noGrp="1"/>
          </p:cNvSpPr>
          <p:nvPr>
            <p:ph type="sldNum" sz="quarter" idx="12"/>
          </p:nvPr>
        </p:nvSpPr>
        <p:spPr/>
        <p:txBody>
          <a:bodyPr/>
          <a:lstStyle/>
          <a:p>
            <a:fld id="{B0BC954B-C229-4C30-9FF7-9F691C0F4F9D}" type="slidenum">
              <a:rPr lang="ro-RO" smtClean="0"/>
              <a:pPr/>
              <a:t>‹#›</a:t>
            </a:fld>
            <a:endParaRPr lang="ro-RO"/>
          </a:p>
        </p:txBody>
      </p:sp>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Tree>
  </p:cSld>
  <p:clrMapOvr>
    <a:masterClrMapping/>
  </p:clrMapOvr>
  <p:transition>
    <p:cover dir="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A64E5416-7885-45CB-AED0-9B685366BB74}" type="datetimeFigureOut">
              <a:rPr lang="ro-RO" smtClean="0"/>
              <a:pPr/>
              <a:t>13.12.2010</a:t>
            </a:fld>
            <a:endParaRPr lang="ro-RO"/>
          </a:p>
        </p:txBody>
      </p:sp>
      <p:sp>
        <p:nvSpPr>
          <p:cNvPr id="3" name="Substituent subsol 2"/>
          <p:cNvSpPr>
            <a:spLocks noGrp="1"/>
          </p:cNvSpPr>
          <p:nvPr>
            <p:ph type="ftr" sz="quarter" idx="11"/>
          </p:nvPr>
        </p:nvSpPr>
        <p:spPr/>
        <p:txBody>
          <a:bodyPr/>
          <a:lstStyle/>
          <a:p>
            <a:endParaRPr lang="ro-RO"/>
          </a:p>
        </p:txBody>
      </p:sp>
      <p:sp>
        <p:nvSpPr>
          <p:cNvPr id="4" name="Substituent număr diapozitiv 3"/>
          <p:cNvSpPr>
            <a:spLocks noGrp="1"/>
          </p:cNvSpPr>
          <p:nvPr>
            <p:ph type="sldNum" sz="quarter" idx="12"/>
          </p:nvPr>
        </p:nvSpPr>
        <p:spPr/>
        <p:txBody>
          <a:bodyPr/>
          <a:lstStyle/>
          <a:p>
            <a:fld id="{B0BC954B-C229-4C30-9FF7-9F691C0F4F9D}" type="slidenum">
              <a:rPr lang="ro-RO" smtClean="0"/>
              <a:pPr/>
              <a:t>‹#›</a:t>
            </a:fld>
            <a:endParaRPr lang="ro-RO"/>
          </a:p>
        </p:txBody>
      </p:sp>
    </p:spTree>
  </p:cSld>
  <p:clrMapOvr>
    <a:masterClrMapping/>
  </p:clrMapOvr>
  <p:transition>
    <p:cover dir="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9" name="Substituent conținut 28"/>
          <p:cNvSpPr>
            <a:spLocks noGrp="1"/>
          </p:cNvSpPr>
          <p:nvPr>
            <p:ph sz="quarter" idx="1"/>
          </p:nvPr>
        </p:nvSpPr>
        <p:spPr>
          <a:xfrm>
            <a:off x="457200" y="457200"/>
            <a:ext cx="6248400" cy="57150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3" name="Substituent text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31" name="Titlu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o-RO" smtClean="0"/>
              <a:t>Faceți clic pentru a edita stilul de titlu Coordonator</a:t>
            </a:r>
            <a:endParaRPr kumimoji="0" lang="en-US"/>
          </a:p>
        </p:txBody>
      </p:sp>
      <p:sp>
        <p:nvSpPr>
          <p:cNvPr id="8" name="Substituent dată 7"/>
          <p:cNvSpPr>
            <a:spLocks noGrp="1"/>
          </p:cNvSpPr>
          <p:nvPr>
            <p:ph type="dt" sz="half" idx="14"/>
          </p:nvPr>
        </p:nvSpPr>
        <p:spPr/>
        <p:txBody>
          <a:bodyPr/>
          <a:lstStyle/>
          <a:p>
            <a:fld id="{A64E5416-7885-45CB-AED0-9B685366BB74}" type="datetimeFigureOut">
              <a:rPr lang="ro-RO" smtClean="0"/>
              <a:pPr/>
              <a:t>13.12.2010</a:t>
            </a:fld>
            <a:endParaRPr lang="ro-RO"/>
          </a:p>
        </p:txBody>
      </p:sp>
      <p:sp>
        <p:nvSpPr>
          <p:cNvPr id="9" name="Substituent număr diapozitiv 8"/>
          <p:cNvSpPr>
            <a:spLocks noGrp="1"/>
          </p:cNvSpPr>
          <p:nvPr>
            <p:ph type="sldNum" sz="quarter" idx="15"/>
          </p:nvPr>
        </p:nvSpPr>
        <p:spPr/>
        <p:txBody>
          <a:bodyPr/>
          <a:lstStyle/>
          <a:p>
            <a:fld id="{B0BC954B-C229-4C30-9FF7-9F691C0F4F9D}" type="slidenum">
              <a:rPr lang="ro-RO" smtClean="0"/>
              <a:pPr/>
              <a:t>‹#›</a:t>
            </a:fld>
            <a:endParaRPr lang="ro-RO"/>
          </a:p>
        </p:txBody>
      </p:sp>
      <p:sp>
        <p:nvSpPr>
          <p:cNvPr id="10" name="Substituent subsol 9"/>
          <p:cNvSpPr>
            <a:spLocks noGrp="1"/>
          </p:cNvSpPr>
          <p:nvPr>
            <p:ph type="ftr" sz="quarter" idx="16"/>
          </p:nvPr>
        </p:nvSpPr>
        <p:spPr/>
        <p:txBody>
          <a:bodyPr/>
          <a:lstStyle/>
          <a:p>
            <a:endParaRPr lang="ro-RO"/>
          </a:p>
        </p:txBody>
      </p:sp>
    </p:spTree>
  </p:cSld>
  <p:clrMapOvr>
    <a:masterClrMapping/>
  </p:clrMapOvr>
  <p:transition>
    <p:cover dir="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o-RO" smtClean="0"/>
              <a:t>Faceți clic pentru a edita stilul de titlu Coordonator</a:t>
            </a:r>
            <a:endParaRPr kumimoji="0" lang="en-US"/>
          </a:p>
        </p:txBody>
      </p:sp>
      <p:sp>
        <p:nvSpPr>
          <p:cNvPr id="3" name="Substituent imagine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o-RO" smtClean="0"/>
              <a:t>Faceți clic pe pictogramă pentru a adăuga o imagine</a:t>
            </a:r>
            <a:endParaRPr kumimoji="0" lang="en-US"/>
          </a:p>
        </p:txBody>
      </p:sp>
      <p:sp>
        <p:nvSpPr>
          <p:cNvPr id="4" name="Substituent text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8" name="Substituent dată 7"/>
          <p:cNvSpPr>
            <a:spLocks noGrp="1"/>
          </p:cNvSpPr>
          <p:nvPr>
            <p:ph type="dt" sz="half" idx="10"/>
          </p:nvPr>
        </p:nvSpPr>
        <p:spPr/>
        <p:txBody>
          <a:bodyPr/>
          <a:lstStyle/>
          <a:p>
            <a:fld id="{A64E5416-7885-45CB-AED0-9B685366BB74}" type="datetimeFigureOut">
              <a:rPr lang="ro-RO" smtClean="0"/>
              <a:pPr/>
              <a:t>13.12.2010</a:t>
            </a:fld>
            <a:endParaRPr lang="ro-RO"/>
          </a:p>
        </p:txBody>
      </p:sp>
      <p:sp>
        <p:nvSpPr>
          <p:cNvPr id="9" name="Substituent număr diapozitiv 8"/>
          <p:cNvSpPr>
            <a:spLocks noGrp="1"/>
          </p:cNvSpPr>
          <p:nvPr>
            <p:ph type="sldNum" sz="quarter" idx="11"/>
          </p:nvPr>
        </p:nvSpPr>
        <p:spPr/>
        <p:txBody>
          <a:bodyPr/>
          <a:lstStyle/>
          <a:p>
            <a:fld id="{B0BC954B-C229-4C30-9FF7-9F691C0F4F9D}" type="slidenum">
              <a:rPr lang="ro-RO" smtClean="0"/>
              <a:pPr/>
              <a:t>‹#›</a:t>
            </a:fld>
            <a:endParaRPr lang="ro-RO"/>
          </a:p>
        </p:txBody>
      </p:sp>
      <p:sp>
        <p:nvSpPr>
          <p:cNvPr id="10" name="Substituent subsol 9"/>
          <p:cNvSpPr>
            <a:spLocks noGrp="1"/>
          </p:cNvSpPr>
          <p:nvPr>
            <p:ph type="ftr" sz="quarter" idx="12"/>
          </p:nvPr>
        </p:nvSpPr>
        <p:spPr/>
        <p:txBody>
          <a:bodyPr/>
          <a:lstStyle/>
          <a:p>
            <a:endParaRPr lang="ro-RO"/>
          </a:p>
        </p:txBody>
      </p:sp>
    </p:spTree>
  </p:cSld>
  <p:clrMapOvr>
    <a:masterClrMapping/>
  </p:clrMapOvr>
  <p:transition>
    <p:cover dir="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Substituent text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24" name="Substituent dată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64E5416-7885-45CB-AED0-9B685366BB74}" type="datetimeFigureOut">
              <a:rPr lang="ro-RO" smtClean="0"/>
              <a:pPr/>
              <a:t>13.12.2010</a:t>
            </a:fld>
            <a:endParaRPr lang="ro-RO"/>
          </a:p>
        </p:txBody>
      </p:sp>
      <p:sp>
        <p:nvSpPr>
          <p:cNvPr id="10" name="Substituent subsol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o-RO"/>
          </a:p>
        </p:txBody>
      </p:sp>
      <p:sp>
        <p:nvSpPr>
          <p:cNvPr id="22" name="Substituent număr diapozitiv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0BC954B-C229-4C30-9FF7-9F691C0F4F9D}" type="slidenum">
              <a:rPr lang="ro-RO" smtClean="0"/>
              <a:pPr/>
              <a:t>‹#›</a:t>
            </a:fld>
            <a:endParaRPr lang="ro-RO"/>
          </a:p>
        </p:txBody>
      </p:sp>
      <p:sp>
        <p:nvSpPr>
          <p:cNvPr id="5" name="Substituent titlu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o-RO" smtClean="0"/>
              <a:t>Faceți clic pentru a edita stilul de titlu Coordonator</a:t>
            </a:r>
            <a:endParaRPr kumimoji="0"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p:cover dir="rd"/>
  </p:transition>
  <p:timing>
    <p:tnLst>
      <p:par>
        <p:cTn id="1" dur="indefinite" restart="never" nodeType="tmRoot"/>
      </p:par>
    </p:tnLst>
  </p:timing>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u 2"/>
          <p:cNvSpPr>
            <a:spLocks noGrp="1"/>
          </p:cNvSpPr>
          <p:nvPr>
            <p:ph type="subTitle" idx="1"/>
          </p:nvPr>
        </p:nvSpPr>
        <p:spPr/>
        <p:txBody>
          <a:bodyPr>
            <a:normAutofit fontScale="40000" lnSpcReduction="20000"/>
          </a:bodyPr>
          <a:lstStyle/>
          <a:p>
            <a:r>
              <a:rPr lang="ro-RO" dirty="0" smtClean="0"/>
              <a:t>  </a:t>
            </a:r>
          </a:p>
          <a:p>
            <a:endParaRPr lang="ro-RO" dirty="0" smtClean="0"/>
          </a:p>
          <a:p>
            <a:r>
              <a:rPr lang="ro-RO" dirty="0" smtClean="0"/>
              <a:t>REALIZATORI</a:t>
            </a:r>
            <a:r>
              <a:rPr lang="en-US" dirty="0" smtClean="0"/>
              <a:t>:</a:t>
            </a:r>
          </a:p>
          <a:p>
            <a:r>
              <a:rPr lang="en-US" dirty="0" smtClean="0"/>
              <a:t>MARGINEANU ALIN</a:t>
            </a:r>
          </a:p>
          <a:p>
            <a:r>
              <a:rPr lang="en-US" dirty="0" smtClean="0"/>
              <a:t>MARASCU MARIUS</a:t>
            </a:r>
          </a:p>
          <a:p>
            <a:r>
              <a:rPr lang="en-US" dirty="0" smtClean="0"/>
              <a:t>JITEA ALEXANDRU</a:t>
            </a:r>
            <a:endParaRPr lang="ro-RO" dirty="0"/>
          </a:p>
        </p:txBody>
      </p:sp>
      <p:sp>
        <p:nvSpPr>
          <p:cNvPr id="2" name="Titlu 1"/>
          <p:cNvSpPr>
            <a:spLocks noGrp="1"/>
          </p:cNvSpPr>
          <p:nvPr>
            <p:ph type="ctrTitle"/>
          </p:nvPr>
        </p:nvSpPr>
        <p:spPr/>
        <p:txBody>
          <a:bodyPr/>
          <a:lstStyle/>
          <a:p>
            <a:endParaRPr lang="ro-RO" dirty="0"/>
          </a:p>
        </p:txBody>
      </p:sp>
      <p:sp>
        <p:nvSpPr>
          <p:cNvPr id="5" name="Dreptunghi 4"/>
          <p:cNvSpPr/>
          <p:nvPr/>
        </p:nvSpPr>
        <p:spPr>
          <a:xfrm>
            <a:off x="714348" y="1714488"/>
            <a:ext cx="7655429"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CAMPIONATUL NATIONAL</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FOTBAL</a:t>
            </a:r>
            <a:endParaRPr lang="ro-RO"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ipe(down)">
                                      <p:cBhvr>
                                        <p:cTn id="13" dur="500"/>
                                        <p:tgtEl>
                                          <p:spTgt spid="5">
                                            <p:txEl>
                                              <p:pRg st="0" end="0"/>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wipe(down)">
                                      <p:cBhvr>
                                        <p:cTn id="16" dur="5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wipe(down)">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wipe(down)">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wipe(down)">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wipe(down)">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wipe(down)">
                                      <p:cBhvr>
                                        <p:cTn id="4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5"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normAutofit/>
          </a:bodyPr>
          <a:lstStyle/>
          <a:p>
            <a:r>
              <a:rPr lang="ro-RO" b="1" dirty="0" smtClean="0"/>
              <a:t>A doua forma normală</a:t>
            </a:r>
          </a:p>
          <a:p>
            <a:pPr>
              <a:buNone/>
            </a:pPr>
            <a:r>
              <a:rPr lang="ro-RO" dirty="0" smtClean="0"/>
              <a:t>O entitate se găseşte în a doua forma normală dacă si numai dacă se găseşte în prima forma </a:t>
            </a:r>
            <a:r>
              <a:rPr lang="ro-RO" dirty="0" err="1" smtClean="0"/>
              <a:t>nomală</a:t>
            </a:r>
            <a:r>
              <a:rPr lang="ro-RO" dirty="0" smtClean="0"/>
              <a:t> si în plus, orice atribut care nu face parte din UID (</a:t>
            </a:r>
            <a:r>
              <a:rPr lang="ro-RO" b="1" dirty="0" err="1" smtClean="0"/>
              <a:t>U</a:t>
            </a:r>
            <a:r>
              <a:rPr lang="ro-RO" dirty="0" err="1" smtClean="0"/>
              <a:t>nique</a:t>
            </a:r>
            <a:r>
              <a:rPr lang="ro-RO" dirty="0" smtClean="0"/>
              <a:t> </a:t>
            </a:r>
            <a:r>
              <a:rPr lang="ro-RO" b="1" dirty="0" err="1" smtClean="0"/>
              <a:t>ID</a:t>
            </a:r>
            <a:r>
              <a:rPr lang="ro-RO" dirty="0" err="1" smtClean="0"/>
              <a:t>entifier</a:t>
            </a:r>
            <a:r>
              <a:rPr lang="ro-RO" dirty="0" smtClean="0"/>
              <a:t>) va depinde de </a:t>
            </a:r>
            <a:r>
              <a:rPr lang="ro-RO" dirty="0" err="1" smtClean="0"/>
              <a:t>intregul</a:t>
            </a:r>
            <a:r>
              <a:rPr lang="ro-RO" dirty="0" smtClean="0"/>
              <a:t> UID nu doar de o parte a acestuia.</a:t>
            </a:r>
          </a:p>
          <a:p>
            <a:pPr>
              <a:buNone/>
            </a:pPr>
            <a:r>
              <a:rPr lang="ro-RO" dirty="0" smtClean="0"/>
              <a:t>Dacă o entitate sa găseşte în prima forma normala si </a:t>
            </a:r>
            <a:r>
              <a:rPr lang="ro-RO" dirty="0" err="1" smtClean="0"/>
              <a:t>UID-ul</a:t>
            </a:r>
            <a:r>
              <a:rPr lang="ro-RO" dirty="0" smtClean="0"/>
              <a:t> s</a:t>
            </a:r>
            <a:r>
              <a:rPr lang="ro-RO" dirty="0" smtClean="0"/>
              <a:t>ău </a:t>
            </a:r>
            <a:r>
              <a:rPr lang="ro-RO" dirty="0" smtClean="0"/>
              <a:t>este format dintr-un singur atribut atunci ea se găseşte automat în a doua forma normală.</a:t>
            </a:r>
          </a:p>
          <a:p>
            <a:endParaRPr lang="ro-RO" dirty="0"/>
          </a:p>
        </p:txBody>
      </p:sp>
      <p:sp>
        <p:nvSpPr>
          <p:cNvPr id="2" name="Titlu 1"/>
          <p:cNvSpPr>
            <a:spLocks noGrp="1"/>
          </p:cNvSpPr>
          <p:nvPr>
            <p:ph type="title"/>
          </p:nvPr>
        </p:nvSpPr>
        <p:spPr/>
        <p:txBody>
          <a:bodyPr/>
          <a:lstStyle/>
          <a:p>
            <a:endParaRPr lang="ro-RO"/>
          </a:p>
        </p:txBody>
      </p:sp>
    </p:spTree>
  </p:cSld>
  <p:clrMapOvr>
    <a:masterClrMapping/>
  </p:clrMapOvr>
  <p:transition>
    <p:cover dir="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p>
            <a:r>
              <a:rPr lang="ro-RO" b="1" dirty="0" smtClean="0"/>
              <a:t>A treia forma normală</a:t>
            </a:r>
          </a:p>
          <a:p>
            <a:pPr>
              <a:buNone/>
            </a:pPr>
            <a:r>
              <a:rPr lang="ro-RO" dirty="0" smtClean="0"/>
              <a:t>O entitate se găseşte în  treia formă normală dacă si numai dacă se găseşte în a doua formă normală si în plus nici un atribut care este parte a </a:t>
            </a:r>
            <a:r>
              <a:rPr lang="ro-RO" dirty="0" err="1" smtClean="0"/>
              <a:t>UID-ului</a:t>
            </a:r>
            <a:r>
              <a:rPr lang="ro-RO" dirty="0" smtClean="0"/>
              <a:t> nu depinde de un alt atribut </a:t>
            </a:r>
            <a:r>
              <a:rPr lang="ro-RO" dirty="0" err="1" smtClean="0"/>
              <a:t>non-UID.Cu</a:t>
            </a:r>
            <a:r>
              <a:rPr lang="ro-RO" dirty="0" smtClean="0"/>
              <a:t> alte cuvinte, nu se acceptă dependenţe </a:t>
            </a:r>
            <a:r>
              <a:rPr lang="ro-RO" dirty="0" err="1" smtClean="0"/>
              <a:t>tranyitive</a:t>
            </a:r>
            <a:r>
              <a:rPr lang="ro-RO" dirty="0" smtClean="0"/>
              <a:t>, adică un atribut să depindă de UID în mod direct.</a:t>
            </a:r>
          </a:p>
          <a:p>
            <a:endParaRPr lang="ro-RO" dirty="0"/>
          </a:p>
        </p:txBody>
      </p:sp>
      <p:sp>
        <p:nvSpPr>
          <p:cNvPr id="2" name="Titlu 1"/>
          <p:cNvSpPr>
            <a:spLocks noGrp="1"/>
          </p:cNvSpPr>
          <p:nvPr>
            <p:ph type="title"/>
          </p:nvPr>
        </p:nvSpPr>
        <p:spPr/>
        <p:txBody>
          <a:bodyPr/>
          <a:lstStyle/>
          <a:p>
            <a:endParaRPr lang="ro-RO"/>
          </a:p>
        </p:txBody>
      </p:sp>
    </p:spTree>
  </p:cSld>
  <p:clrMapOvr>
    <a:masterClrMapping/>
  </p:clrMapOvr>
  <p:transition>
    <p:cover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normAutofit lnSpcReduction="10000"/>
          </a:bodyPr>
          <a:lstStyle/>
          <a:p>
            <a:r>
              <a:rPr lang="ro-RO" b="1" dirty="0" smtClean="0"/>
              <a:t>Maparea relaţiilor </a:t>
            </a:r>
            <a:r>
              <a:rPr lang="ro-RO" b="1" dirty="0" err="1" smtClean="0"/>
              <a:t>one-to-many</a:t>
            </a:r>
            <a:endParaRPr lang="ro-RO" b="1" dirty="0" smtClean="0"/>
          </a:p>
          <a:p>
            <a:pPr>
              <a:buNone/>
            </a:pPr>
            <a:r>
              <a:rPr lang="ro-RO" dirty="0" smtClean="0"/>
              <a:t>În general, la maparea unei relaţii de tip </a:t>
            </a:r>
            <a:r>
              <a:rPr lang="ro-RO" dirty="0" err="1" smtClean="0"/>
              <a:t>one-te-many</a:t>
            </a:r>
            <a:r>
              <a:rPr lang="ro-RO" dirty="0" smtClean="0"/>
              <a:t>, vom introduce in tabela corespunzătoare entităţii de pe partea </a:t>
            </a:r>
            <a:r>
              <a:rPr lang="ro-RO" dirty="0" err="1" smtClean="0"/>
              <a:t>many</a:t>
            </a:r>
            <a:r>
              <a:rPr lang="ro-RO" dirty="0" smtClean="0"/>
              <a:t> a relaţiei, o cheie primară a entităţii de pe partea </a:t>
            </a:r>
            <a:r>
              <a:rPr lang="ro-RO" dirty="0" err="1" smtClean="0"/>
              <a:t>one</a:t>
            </a:r>
            <a:r>
              <a:rPr lang="ro-RO" dirty="0" smtClean="0"/>
              <a:t> a relaţiei. Câmpurile astfel introduse se vor numi </a:t>
            </a:r>
            <a:r>
              <a:rPr lang="ro-RO" b="1" dirty="0" smtClean="0"/>
              <a:t>cheie străină</a:t>
            </a:r>
            <a:r>
              <a:rPr lang="ro-RO" dirty="0" smtClean="0"/>
              <a:t>(</a:t>
            </a:r>
            <a:r>
              <a:rPr lang="ro-RO" dirty="0" err="1" smtClean="0"/>
              <a:t>foreign</a:t>
            </a:r>
            <a:r>
              <a:rPr lang="ro-RO" dirty="0" smtClean="0"/>
              <a:t> </a:t>
            </a:r>
            <a:r>
              <a:rPr lang="ro-RO" dirty="0" err="1" smtClean="0"/>
              <a:t>key</a:t>
            </a:r>
            <a:r>
              <a:rPr lang="ro-RO" dirty="0" smtClean="0"/>
              <a:t>).</a:t>
            </a:r>
          </a:p>
          <a:p>
            <a:pPr>
              <a:buNone/>
            </a:pPr>
            <a:r>
              <a:rPr lang="ro-RO" dirty="0" smtClean="0"/>
              <a:t>Aşadar:</a:t>
            </a:r>
          </a:p>
          <a:p>
            <a:pPr>
              <a:buFont typeface="Wingdings" pitchFamily="2" charset="2"/>
              <a:buChar char="ü"/>
            </a:pPr>
            <a:r>
              <a:rPr lang="ro-RO" dirty="0" smtClean="0"/>
              <a:t>cheia străină a unei tabele este cheia primară din tabela referinţă</a:t>
            </a:r>
          </a:p>
          <a:p>
            <a:pPr>
              <a:buFont typeface="Wingdings" pitchFamily="2" charset="2"/>
              <a:buChar char="ü"/>
            </a:pPr>
            <a:r>
              <a:rPr lang="ro-RO" dirty="0" smtClean="0"/>
              <a:t>Cheia străină este întotdeauna introdusă în tabela corespunzătoare entităţii din partea </a:t>
            </a:r>
            <a:r>
              <a:rPr lang="ro-RO" dirty="0" err="1" smtClean="0"/>
              <a:t>many</a:t>
            </a:r>
            <a:r>
              <a:rPr lang="ro-RO" dirty="0" smtClean="0"/>
              <a:t> a relaţiei.</a:t>
            </a:r>
          </a:p>
          <a:p>
            <a:endParaRPr lang="ro-RO" dirty="0"/>
          </a:p>
        </p:txBody>
      </p:sp>
      <p:sp>
        <p:nvSpPr>
          <p:cNvPr id="2" name="Titlu 1"/>
          <p:cNvSpPr>
            <a:spLocks noGrp="1"/>
          </p:cNvSpPr>
          <p:nvPr>
            <p:ph type="title"/>
          </p:nvPr>
        </p:nvSpPr>
        <p:spPr/>
        <p:txBody>
          <a:bodyPr/>
          <a:lstStyle/>
          <a:p>
            <a:r>
              <a:rPr lang="ro-RO" dirty="0" smtClean="0"/>
              <a:t>MAPAREA RELATIILOR</a:t>
            </a:r>
            <a:endParaRPr lang="ro-RO" dirty="0"/>
          </a:p>
        </p:txBody>
      </p:sp>
    </p:spTree>
  </p:cSld>
  <p:clrMapOvr>
    <a:masterClrMapping/>
  </p:clrMapOvr>
  <p:transition>
    <p:cover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normAutofit/>
          </a:bodyPr>
          <a:lstStyle/>
          <a:p>
            <a:r>
              <a:rPr lang="ro-RO" b="1" dirty="0" smtClean="0"/>
              <a:t>Maparea relaţiilor </a:t>
            </a:r>
            <a:r>
              <a:rPr lang="ro-RO" b="1" dirty="0" err="1" smtClean="0"/>
              <a:t>one-to-one</a:t>
            </a:r>
            <a:endParaRPr lang="ro-RO" b="1" dirty="0" smtClean="0"/>
          </a:p>
          <a:p>
            <a:pPr>
              <a:buNone/>
            </a:pPr>
            <a:r>
              <a:rPr lang="ro-RO" dirty="0" smtClean="0"/>
              <a:t>Dându-se două entităţi </a:t>
            </a:r>
            <a:r>
              <a:rPr lang="ro-RO" b="1" dirty="0" smtClean="0"/>
              <a:t>A </a:t>
            </a:r>
            <a:r>
              <a:rPr lang="ro-RO" dirty="0" smtClean="0"/>
              <a:t>si </a:t>
            </a:r>
            <a:r>
              <a:rPr lang="ro-RO" b="1" dirty="0" smtClean="0"/>
              <a:t>B </a:t>
            </a:r>
            <a:r>
              <a:rPr lang="ro-RO" dirty="0" smtClean="0"/>
              <a:t>legate între ele printr-o </a:t>
            </a:r>
            <a:r>
              <a:rPr lang="ro-RO" dirty="0" err="1" smtClean="0"/>
              <a:t>releţie</a:t>
            </a:r>
            <a:r>
              <a:rPr lang="ro-RO" dirty="0" smtClean="0"/>
              <a:t> </a:t>
            </a:r>
            <a:r>
              <a:rPr lang="ro-RO" dirty="0" err="1" smtClean="0"/>
              <a:t>one-to-one</a:t>
            </a:r>
            <a:r>
              <a:rPr lang="ro-RO" dirty="0" smtClean="0"/>
              <a:t>, este evident ca putem include cheia primară </a:t>
            </a:r>
            <a:r>
              <a:rPr lang="ro-RO" b="1" dirty="0" smtClean="0"/>
              <a:t>A </a:t>
            </a:r>
            <a:r>
              <a:rPr lang="ro-RO" dirty="0" smtClean="0"/>
              <a:t>in cadrul tabelei </a:t>
            </a:r>
            <a:r>
              <a:rPr lang="ro-RO" b="1" dirty="0" smtClean="0"/>
              <a:t>B</a:t>
            </a:r>
            <a:r>
              <a:rPr lang="ro-RO" dirty="0" smtClean="0"/>
              <a:t>, dar putem proceda la fel de bine şi invers, incluzând cheia primară a tabelei </a:t>
            </a:r>
            <a:r>
              <a:rPr lang="ro-RO" b="1" dirty="0" smtClean="0"/>
              <a:t>B </a:t>
            </a:r>
            <a:r>
              <a:rPr lang="ro-RO" dirty="0" smtClean="0"/>
              <a:t>in cadrul </a:t>
            </a:r>
            <a:r>
              <a:rPr lang="ro-RO" b="1" dirty="0" smtClean="0"/>
              <a:t>A, </a:t>
            </a:r>
            <a:r>
              <a:rPr lang="ro-RO" dirty="0" smtClean="0"/>
              <a:t>deoarece fiecărei instanţe a entităţii A îi corespunde cel mult o instanţă a entităţii B, dar si invers, oricărei instanţe a entităţii B îi corespunde cel mult o instanţă a entităţii A.</a:t>
            </a:r>
            <a:endParaRPr lang="ro-RO" b="1" dirty="0" smtClean="0"/>
          </a:p>
          <a:p>
            <a:endParaRPr lang="ro-RO" dirty="0"/>
          </a:p>
        </p:txBody>
      </p:sp>
      <p:sp>
        <p:nvSpPr>
          <p:cNvPr id="2" name="Titlu 1"/>
          <p:cNvSpPr>
            <a:spLocks noGrp="1"/>
          </p:cNvSpPr>
          <p:nvPr>
            <p:ph type="title"/>
          </p:nvPr>
        </p:nvSpPr>
        <p:spPr/>
        <p:txBody>
          <a:bodyPr/>
          <a:lstStyle/>
          <a:p>
            <a:endParaRPr lang="ro-RO"/>
          </a:p>
        </p:txBody>
      </p:sp>
    </p:spTree>
  </p:cSld>
  <p:clrMapOvr>
    <a:masterClrMapping/>
  </p:clrMapOvr>
  <p:transition>
    <p:cover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p>
            <a:r>
              <a:rPr lang="ro-RO" b="1" dirty="0" smtClean="0"/>
              <a:t>Maparea relaţiilor recursive</a:t>
            </a:r>
          </a:p>
          <a:p>
            <a:pPr>
              <a:buNone/>
            </a:pPr>
            <a:r>
              <a:rPr lang="ro-RO" dirty="0" smtClean="0"/>
              <a:t>Dacă vom privi o relaţie recursivă ca pe o relaţie de tipul </a:t>
            </a:r>
            <a:r>
              <a:rPr lang="ro-RO" dirty="0" err="1" smtClean="0"/>
              <a:t>one-to-many</a:t>
            </a:r>
            <a:r>
              <a:rPr lang="ro-RO" dirty="0" smtClean="0"/>
              <a:t> între o entitate si ea însăşi.</a:t>
            </a:r>
          </a:p>
          <a:p>
            <a:endParaRPr lang="ro-RO" dirty="0"/>
          </a:p>
        </p:txBody>
      </p:sp>
      <p:sp>
        <p:nvSpPr>
          <p:cNvPr id="2" name="Titlu 1"/>
          <p:cNvSpPr>
            <a:spLocks noGrp="1"/>
          </p:cNvSpPr>
          <p:nvPr>
            <p:ph type="title"/>
          </p:nvPr>
        </p:nvSpPr>
        <p:spPr/>
        <p:txBody>
          <a:bodyPr/>
          <a:lstStyle/>
          <a:p>
            <a:endParaRPr lang="ro-RO"/>
          </a:p>
        </p:txBody>
      </p:sp>
    </p:spTree>
  </p:cSld>
  <p:clrMapOvr>
    <a:masterClrMapping/>
  </p:clrMapOvr>
  <p:transition>
    <p:cover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normAutofit/>
          </a:bodyPr>
          <a:lstStyle/>
          <a:p>
            <a:r>
              <a:rPr lang="ro-RO" dirty="0" smtClean="0"/>
              <a:t>Un </a:t>
            </a:r>
            <a:r>
              <a:rPr lang="ro-RO" b="1" dirty="0" smtClean="0"/>
              <a:t>subtip </a:t>
            </a:r>
            <a:r>
              <a:rPr lang="ro-RO" dirty="0" smtClean="0"/>
              <a:t>sau o </a:t>
            </a:r>
            <a:r>
              <a:rPr lang="ro-RO" b="1" dirty="0" err="1" smtClean="0"/>
              <a:t>subentitate</a:t>
            </a:r>
            <a:r>
              <a:rPr lang="ro-RO" b="1" dirty="0" smtClean="0"/>
              <a:t> </a:t>
            </a:r>
            <a:r>
              <a:rPr lang="ro-RO" dirty="0" smtClean="0"/>
              <a:t>este o clasificare a unei entităţi care are caracteristici cu  o entitate generală, precum atribute si relaţii. Subtipurile se reprezintă in cadrul hărţii relaţiilor ca entităţi in interiorul altei entităţi. Atributele şi relaţiilor ca entităţi în interiorul altei entităţi. Atributele şi relaţiile comune tuturor subtipurilor se vor reprezenta la nivelul </a:t>
            </a:r>
            <a:r>
              <a:rPr lang="ro-RO" b="1" dirty="0" smtClean="0"/>
              <a:t> </a:t>
            </a:r>
            <a:r>
              <a:rPr lang="ro-RO" b="1" dirty="0" err="1" smtClean="0"/>
              <a:t>supertipului</a:t>
            </a:r>
            <a:r>
              <a:rPr lang="ro-RO" b="1" dirty="0" smtClean="0"/>
              <a:t> </a:t>
            </a:r>
            <a:r>
              <a:rPr lang="ro-RO" dirty="0" smtClean="0"/>
              <a:t>sau </a:t>
            </a:r>
            <a:r>
              <a:rPr lang="ro-RO" b="1" dirty="0" smtClean="0"/>
              <a:t> </a:t>
            </a:r>
            <a:r>
              <a:rPr lang="ro-RO" b="1" dirty="0" err="1" smtClean="0"/>
              <a:t>superentităţii</a:t>
            </a:r>
            <a:r>
              <a:rPr lang="ro-RO" b="1" dirty="0" smtClean="0"/>
              <a:t>. </a:t>
            </a:r>
            <a:r>
              <a:rPr lang="ro-RO" dirty="0" smtClean="0"/>
              <a:t>Atributele si relaţiile </a:t>
            </a:r>
            <a:r>
              <a:rPr lang="ro-RO" dirty="0" err="1" smtClean="0"/>
              <a:t>supertipului</a:t>
            </a:r>
            <a:r>
              <a:rPr lang="ro-RO" dirty="0" smtClean="0"/>
              <a:t> vor fi moştenite de către subtipuri</a:t>
            </a:r>
            <a:endParaRPr lang="ro-RO" dirty="0"/>
          </a:p>
        </p:txBody>
      </p:sp>
      <p:sp>
        <p:nvSpPr>
          <p:cNvPr id="2" name="Titlu 1"/>
          <p:cNvSpPr>
            <a:spLocks noGrp="1"/>
          </p:cNvSpPr>
          <p:nvPr>
            <p:ph type="title"/>
          </p:nvPr>
        </p:nvSpPr>
        <p:spPr/>
        <p:txBody>
          <a:bodyPr/>
          <a:lstStyle/>
          <a:p>
            <a:r>
              <a:rPr lang="ro-RO" dirty="0" smtClean="0"/>
              <a:t>TIPURI SI SUBTIPURI</a:t>
            </a:r>
            <a:endParaRPr lang="ro-RO" dirty="0"/>
          </a:p>
        </p:txBody>
      </p:sp>
    </p:spTree>
  </p:cSld>
  <p:clrMapOvr>
    <a:masterClrMapping/>
  </p:clrMapOvr>
  <p:transition>
    <p:cover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normAutofit lnSpcReduction="10000"/>
          </a:bodyPr>
          <a:lstStyle/>
          <a:p>
            <a:pPr>
              <a:buNone/>
            </a:pPr>
            <a:r>
              <a:rPr lang="ro-RO" dirty="0" smtClean="0"/>
              <a:t>Există doua tipuri de relaţii exclusive:</a:t>
            </a:r>
          </a:p>
          <a:p>
            <a:pPr lvl="0"/>
            <a:r>
              <a:rPr lang="en-US" b="1" i="1" u="sng" dirty="0" err="1" smtClean="0"/>
              <a:t>Rela</a:t>
            </a:r>
            <a:r>
              <a:rPr lang="ro-RO" b="1" i="1" u="sng" dirty="0" smtClean="0"/>
              <a:t>ţ</a:t>
            </a:r>
            <a:r>
              <a:rPr lang="en-US" b="1" i="1" u="sng" dirty="0" smtClean="0"/>
              <a:t>ii exclusive </a:t>
            </a:r>
            <a:r>
              <a:rPr lang="en-US" b="1" i="1" u="sng" dirty="0" err="1" smtClean="0"/>
              <a:t>obligatorii</a:t>
            </a:r>
            <a:r>
              <a:rPr lang="en-US" dirty="0" smtClean="0"/>
              <a:t> in care </a:t>
            </a:r>
            <a:r>
              <a:rPr lang="en-US" dirty="0" err="1" smtClean="0"/>
              <a:t>toate</a:t>
            </a:r>
            <a:r>
              <a:rPr lang="en-US" dirty="0" smtClean="0"/>
              <a:t> </a:t>
            </a:r>
            <a:r>
              <a:rPr lang="en-US" dirty="0" err="1" smtClean="0"/>
              <a:t>rela</a:t>
            </a:r>
            <a:r>
              <a:rPr lang="ro-RO" dirty="0" smtClean="0"/>
              <a:t>ţ</a:t>
            </a:r>
            <a:r>
              <a:rPr lang="en-US" dirty="0" err="1" smtClean="0"/>
              <a:t>iile</a:t>
            </a:r>
            <a:r>
              <a:rPr lang="en-US" dirty="0" smtClean="0"/>
              <a:t> </a:t>
            </a:r>
            <a:r>
              <a:rPr lang="en-US" dirty="0" err="1" smtClean="0"/>
              <a:t>ce</a:t>
            </a:r>
            <a:r>
              <a:rPr lang="en-US" dirty="0" smtClean="0"/>
              <a:t> </a:t>
            </a:r>
            <a:r>
              <a:rPr lang="en-US" dirty="0" err="1" smtClean="0"/>
              <a:t>fac</a:t>
            </a:r>
            <a:r>
              <a:rPr lang="en-US" dirty="0" smtClean="0"/>
              <a:t> parte din </a:t>
            </a:r>
            <a:r>
              <a:rPr lang="en-US" dirty="0" err="1" smtClean="0"/>
              <a:t>arcul</a:t>
            </a:r>
            <a:r>
              <a:rPr lang="en-US" dirty="0" smtClean="0"/>
              <a:t> respective </a:t>
            </a:r>
            <a:r>
              <a:rPr lang="en-US" dirty="0" err="1" smtClean="0"/>
              <a:t>sunt</a:t>
            </a:r>
            <a:r>
              <a:rPr lang="en-US" dirty="0" smtClean="0"/>
              <a:t> </a:t>
            </a:r>
            <a:r>
              <a:rPr lang="en-US" dirty="0" err="1" smtClean="0"/>
              <a:t>obligatorii</a:t>
            </a:r>
            <a:r>
              <a:rPr lang="en-US" dirty="0" smtClean="0"/>
              <a:t>, </a:t>
            </a:r>
            <a:r>
              <a:rPr lang="en-US" dirty="0" err="1" smtClean="0"/>
              <a:t>ceea</a:t>
            </a:r>
            <a:r>
              <a:rPr lang="en-US" dirty="0" smtClean="0"/>
              <a:t> </a:t>
            </a:r>
            <a:r>
              <a:rPr lang="en-US" dirty="0" err="1" smtClean="0"/>
              <a:t>ce</a:t>
            </a:r>
            <a:r>
              <a:rPr lang="en-US" dirty="0" smtClean="0"/>
              <a:t> </a:t>
            </a:r>
            <a:r>
              <a:rPr lang="ro-RO" dirty="0" smtClean="0"/>
              <a:t>î</a:t>
            </a:r>
            <a:r>
              <a:rPr lang="en-US" dirty="0" err="1" smtClean="0"/>
              <a:t>nseamn</a:t>
            </a:r>
            <a:r>
              <a:rPr lang="ro-RO" dirty="0" smtClean="0"/>
              <a:t>ă</a:t>
            </a:r>
            <a:r>
              <a:rPr lang="en-US" dirty="0" smtClean="0"/>
              <a:t> c</a:t>
            </a:r>
            <a:r>
              <a:rPr lang="ro-RO" dirty="0" smtClean="0"/>
              <a:t>ă</a:t>
            </a:r>
            <a:r>
              <a:rPr lang="en-US" dirty="0" smtClean="0"/>
              <a:t> de </a:t>
            </a:r>
            <a:r>
              <a:rPr lang="en-US" dirty="0" err="1" smtClean="0"/>
              <a:t>fiecare</a:t>
            </a:r>
            <a:r>
              <a:rPr lang="en-US" dirty="0" smtClean="0"/>
              <a:t> </a:t>
            </a:r>
            <a:r>
              <a:rPr lang="en-US" dirty="0" err="1" smtClean="0"/>
              <a:t>dat</a:t>
            </a:r>
            <a:r>
              <a:rPr lang="ro-RO" dirty="0" smtClean="0"/>
              <a:t>ă</a:t>
            </a:r>
            <a:r>
              <a:rPr lang="en-US" dirty="0" smtClean="0"/>
              <a:t>, </a:t>
            </a:r>
            <a:r>
              <a:rPr lang="en-US" dirty="0" err="1" smtClean="0"/>
              <a:t>una</a:t>
            </a:r>
            <a:r>
              <a:rPr lang="en-US" dirty="0" smtClean="0"/>
              <a:t> </a:t>
            </a:r>
            <a:r>
              <a:rPr lang="en-US" dirty="0" err="1" smtClean="0"/>
              <a:t>dintre</a:t>
            </a:r>
            <a:r>
              <a:rPr lang="en-US" dirty="0" smtClean="0"/>
              <a:t> </a:t>
            </a:r>
            <a:r>
              <a:rPr lang="en-US" dirty="0" err="1" smtClean="0"/>
              <a:t>rela</a:t>
            </a:r>
            <a:r>
              <a:rPr lang="ro-RO" dirty="0" smtClean="0"/>
              <a:t>ţ</a:t>
            </a:r>
            <a:r>
              <a:rPr lang="en-US" dirty="0" smtClean="0"/>
              <a:t>ii are </a:t>
            </a:r>
            <a:r>
              <a:rPr lang="en-US" dirty="0" err="1" smtClean="0"/>
              <a:t>obligatoriu</a:t>
            </a:r>
            <a:r>
              <a:rPr lang="en-US" dirty="0" smtClean="0"/>
              <a:t> loc.</a:t>
            </a:r>
            <a:endParaRPr lang="ro-RO" dirty="0" smtClean="0"/>
          </a:p>
          <a:p>
            <a:r>
              <a:rPr lang="en-US" b="1" i="1" u="sng" dirty="0" err="1" smtClean="0"/>
              <a:t>Rela</a:t>
            </a:r>
            <a:r>
              <a:rPr lang="ro-RO" b="1" i="1" u="sng" dirty="0" smtClean="0"/>
              <a:t>ţ</a:t>
            </a:r>
            <a:r>
              <a:rPr lang="en-US" b="1" i="1" u="sng" dirty="0" smtClean="0"/>
              <a:t>ii exclusive op</a:t>
            </a:r>
            <a:r>
              <a:rPr lang="ro-RO" b="1" i="1" u="sng" dirty="0" smtClean="0"/>
              <a:t>ţ</a:t>
            </a:r>
            <a:r>
              <a:rPr lang="en-US" b="1" i="1" u="sng" dirty="0" err="1" smtClean="0"/>
              <a:t>ionale</a:t>
            </a:r>
            <a:r>
              <a:rPr lang="en-US" dirty="0" smtClean="0"/>
              <a:t> </a:t>
            </a:r>
            <a:r>
              <a:rPr lang="en-US" dirty="0" err="1" smtClean="0"/>
              <a:t>caz</a:t>
            </a:r>
            <a:r>
              <a:rPr lang="en-US" dirty="0" smtClean="0"/>
              <a:t> </a:t>
            </a:r>
            <a:r>
              <a:rPr lang="ro-RO" dirty="0" smtClean="0"/>
              <a:t>î</a:t>
            </a:r>
            <a:r>
              <a:rPr lang="en-US" dirty="0" smtClean="0"/>
              <a:t>n care </a:t>
            </a:r>
            <a:r>
              <a:rPr lang="en-US" dirty="0" err="1" smtClean="0"/>
              <a:t>toate</a:t>
            </a:r>
            <a:r>
              <a:rPr lang="en-US" dirty="0" smtClean="0"/>
              <a:t> </a:t>
            </a:r>
            <a:r>
              <a:rPr lang="en-US" dirty="0" err="1" smtClean="0"/>
              <a:t>rela</a:t>
            </a:r>
            <a:r>
              <a:rPr lang="ro-RO" dirty="0" smtClean="0"/>
              <a:t>ţ</a:t>
            </a:r>
            <a:r>
              <a:rPr lang="en-US" dirty="0" err="1" smtClean="0"/>
              <a:t>iile</a:t>
            </a:r>
            <a:r>
              <a:rPr lang="en-US" dirty="0" smtClean="0"/>
              <a:t> </a:t>
            </a:r>
            <a:r>
              <a:rPr lang="en-US" dirty="0" err="1" smtClean="0"/>
              <a:t>ce</a:t>
            </a:r>
            <a:r>
              <a:rPr lang="en-US" dirty="0" smtClean="0"/>
              <a:t> </a:t>
            </a:r>
            <a:r>
              <a:rPr lang="en-US" dirty="0" err="1" smtClean="0"/>
              <a:t>fac</a:t>
            </a:r>
            <a:r>
              <a:rPr lang="en-US" dirty="0" smtClean="0"/>
              <a:t> parte din arc </a:t>
            </a:r>
            <a:r>
              <a:rPr lang="en-US" dirty="0" err="1" smtClean="0"/>
              <a:t>sunt</a:t>
            </a:r>
            <a:r>
              <a:rPr lang="en-US" dirty="0" smtClean="0"/>
              <a:t> op</a:t>
            </a:r>
            <a:r>
              <a:rPr lang="ro-RO" dirty="0" smtClean="0"/>
              <a:t>ţ</a:t>
            </a:r>
            <a:r>
              <a:rPr lang="en-US" dirty="0" err="1" smtClean="0"/>
              <a:t>ionale</a:t>
            </a:r>
            <a:r>
              <a:rPr lang="en-US" dirty="0" smtClean="0"/>
              <a:t>. </a:t>
            </a:r>
            <a:r>
              <a:rPr lang="ro-RO" dirty="0" smtClean="0"/>
              <a:t>î</a:t>
            </a:r>
            <a:r>
              <a:rPr lang="en-US" dirty="0" smtClean="0"/>
              <a:t>n </a:t>
            </a:r>
            <a:r>
              <a:rPr lang="en-US" dirty="0" err="1" smtClean="0"/>
              <a:t>acest</a:t>
            </a:r>
            <a:r>
              <a:rPr lang="en-US" dirty="0" smtClean="0"/>
              <a:t> </a:t>
            </a:r>
            <a:r>
              <a:rPr lang="en-US" dirty="0" err="1" smtClean="0"/>
              <a:t>caz</a:t>
            </a:r>
            <a:r>
              <a:rPr lang="en-US" dirty="0" smtClean="0"/>
              <a:t>, de </a:t>
            </a:r>
            <a:r>
              <a:rPr lang="en-US" dirty="0" err="1" smtClean="0"/>
              <a:t>fiecare</a:t>
            </a:r>
            <a:r>
              <a:rPr lang="en-US" dirty="0" smtClean="0"/>
              <a:t> data are loc </a:t>
            </a:r>
            <a:r>
              <a:rPr lang="en-US" dirty="0" err="1" smtClean="0"/>
              <a:t>cel</a:t>
            </a:r>
            <a:r>
              <a:rPr lang="en-US" dirty="0" smtClean="0"/>
              <a:t> </a:t>
            </a:r>
            <a:r>
              <a:rPr lang="en-US" dirty="0" err="1" smtClean="0"/>
              <a:t>mai</a:t>
            </a:r>
            <a:r>
              <a:rPr lang="en-US" dirty="0" smtClean="0"/>
              <a:t> </a:t>
            </a:r>
            <a:r>
              <a:rPr lang="en-US" dirty="0" err="1" smtClean="0"/>
              <a:t>mult</a:t>
            </a:r>
            <a:r>
              <a:rPr lang="en-US" dirty="0" smtClean="0"/>
              <a:t> </a:t>
            </a:r>
            <a:r>
              <a:rPr lang="en-US" dirty="0" err="1" smtClean="0"/>
              <a:t>una</a:t>
            </a:r>
            <a:r>
              <a:rPr lang="en-US" dirty="0" smtClean="0"/>
              <a:t> din </a:t>
            </a:r>
            <a:r>
              <a:rPr lang="en-US" dirty="0" err="1" smtClean="0"/>
              <a:t>rela</a:t>
            </a:r>
            <a:r>
              <a:rPr lang="ro-RO" dirty="0" smtClean="0"/>
              <a:t>ţ</a:t>
            </a:r>
            <a:r>
              <a:rPr lang="en-US" dirty="0" smtClean="0"/>
              <a:t>ii, exist</a:t>
            </a:r>
            <a:r>
              <a:rPr lang="ro-RO" dirty="0" smtClean="0"/>
              <a:t>â</a:t>
            </a:r>
            <a:r>
              <a:rPr lang="en-US" dirty="0" err="1" smtClean="0"/>
              <a:t>nd</a:t>
            </a:r>
            <a:r>
              <a:rPr lang="en-US" dirty="0" smtClean="0"/>
              <a:t> </a:t>
            </a:r>
            <a:r>
              <a:rPr lang="en-US" dirty="0" err="1" smtClean="0"/>
              <a:t>varianta</a:t>
            </a:r>
            <a:r>
              <a:rPr lang="en-US" dirty="0" smtClean="0"/>
              <a:t> ca </a:t>
            </a:r>
            <a:r>
              <a:rPr lang="en-US" dirty="0" err="1" smtClean="0"/>
              <a:t>pentru</a:t>
            </a:r>
            <a:r>
              <a:rPr lang="en-US" dirty="0" smtClean="0"/>
              <a:t> o </a:t>
            </a:r>
            <a:r>
              <a:rPr lang="en-US" dirty="0" err="1" smtClean="0"/>
              <a:t>instan</a:t>
            </a:r>
            <a:r>
              <a:rPr lang="ro-RO" dirty="0" err="1" smtClean="0"/>
              <a:t>ţă</a:t>
            </a:r>
            <a:r>
              <a:rPr lang="en-US" dirty="0" smtClean="0"/>
              <a:t> a </a:t>
            </a:r>
            <a:r>
              <a:rPr lang="en-US" dirty="0" err="1" smtClean="0"/>
              <a:t>entit</a:t>
            </a:r>
            <a:r>
              <a:rPr lang="ro-RO" dirty="0" err="1" smtClean="0"/>
              <a:t>ăţ</a:t>
            </a:r>
            <a:r>
              <a:rPr lang="en-US" dirty="0" smtClean="0"/>
              <a:t>ii </a:t>
            </a:r>
            <a:r>
              <a:rPr lang="en-US" dirty="0" err="1" smtClean="0"/>
              <a:t>careia</a:t>
            </a:r>
            <a:r>
              <a:rPr lang="en-US" dirty="0" smtClean="0"/>
              <a:t> </a:t>
            </a:r>
            <a:r>
              <a:rPr lang="en-US" dirty="0" err="1" smtClean="0"/>
              <a:t>apar</a:t>
            </a:r>
            <a:r>
              <a:rPr lang="ro-RO" dirty="0" smtClean="0"/>
              <a:t>ţ</a:t>
            </a:r>
            <a:r>
              <a:rPr lang="en-US" dirty="0" err="1" smtClean="0"/>
              <a:t>ine</a:t>
            </a:r>
            <a:r>
              <a:rPr lang="en-US" dirty="0" smtClean="0"/>
              <a:t> </a:t>
            </a:r>
            <a:r>
              <a:rPr lang="en-US" dirty="0" err="1" smtClean="0"/>
              <a:t>arcul</a:t>
            </a:r>
            <a:r>
              <a:rPr lang="en-US" dirty="0" smtClean="0"/>
              <a:t> s</a:t>
            </a:r>
            <a:r>
              <a:rPr lang="ro-RO" dirty="0" smtClean="0"/>
              <a:t>ă</a:t>
            </a:r>
            <a:r>
              <a:rPr lang="en-US" dirty="0" smtClean="0"/>
              <a:t> nu </a:t>
            </a:r>
            <a:r>
              <a:rPr lang="en-US" dirty="0" err="1" smtClean="0"/>
              <a:t>aib</a:t>
            </a:r>
            <a:r>
              <a:rPr lang="ro-RO" dirty="0" smtClean="0"/>
              <a:t>ă</a:t>
            </a:r>
            <a:r>
              <a:rPr lang="en-US" dirty="0" smtClean="0"/>
              <a:t> loc </a:t>
            </a:r>
            <a:r>
              <a:rPr lang="en-US" dirty="0" err="1" smtClean="0"/>
              <a:t>niciuna</a:t>
            </a:r>
            <a:r>
              <a:rPr lang="en-US" dirty="0" smtClean="0"/>
              <a:t> </a:t>
            </a:r>
            <a:r>
              <a:rPr lang="en-US" dirty="0" err="1" smtClean="0"/>
              <a:t>dintre</a:t>
            </a:r>
            <a:r>
              <a:rPr lang="en-US" dirty="0" smtClean="0"/>
              <a:t> </a:t>
            </a:r>
            <a:r>
              <a:rPr lang="en-US" dirty="0" err="1" smtClean="0"/>
              <a:t>rela</a:t>
            </a:r>
            <a:r>
              <a:rPr lang="ro-RO" dirty="0" smtClean="0"/>
              <a:t>ţ</a:t>
            </a:r>
            <a:r>
              <a:rPr lang="en-US" dirty="0" err="1" smtClean="0"/>
              <a:t>iile</a:t>
            </a:r>
            <a:r>
              <a:rPr lang="en-US" dirty="0" smtClean="0"/>
              <a:t> din </a:t>
            </a:r>
            <a:r>
              <a:rPr lang="en-US" dirty="0" err="1" smtClean="0"/>
              <a:t>grupul</a:t>
            </a:r>
            <a:r>
              <a:rPr lang="en-US" dirty="0" smtClean="0"/>
              <a:t> respective.</a:t>
            </a:r>
            <a:endParaRPr lang="ro-RO" dirty="0" smtClean="0"/>
          </a:p>
          <a:p>
            <a:endParaRPr lang="ro-RO" dirty="0"/>
          </a:p>
        </p:txBody>
      </p:sp>
      <p:sp>
        <p:nvSpPr>
          <p:cNvPr id="2" name="Titlu 1"/>
          <p:cNvSpPr>
            <a:spLocks noGrp="1"/>
          </p:cNvSpPr>
          <p:nvPr>
            <p:ph type="title"/>
          </p:nvPr>
        </p:nvSpPr>
        <p:spPr/>
        <p:txBody>
          <a:bodyPr/>
          <a:lstStyle/>
          <a:p>
            <a:r>
              <a:rPr lang="ro-RO" dirty="0" smtClean="0"/>
              <a:t>RELATII EXCLUSIVE(ARCE)</a:t>
            </a:r>
            <a:endParaRPr lang="ro-RO" dirty="0"/>
          </a:p>
        </p:txBody>
      </p:sp>
    </p:spTree>
  </p:cSld>
  <p:clrMapOvr>
    <a:masterClrMapping/>
  </p:clrMapOvr>
  <p:transition>
    <p:cover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p>
            <a:r>
              <a:rPr lang="en-US" dirty="0" smtClean="0"/>
              <a:t> </a:t>
            </a:r>
            <a:r>
              <a:rPr lang="en-US" dirty="0" err="1" smtClean="0"/>
              <a:t>Spunem</a:t>
            </a:r>
            <a:r>
              <a:rPr lang="en-US" dirty="0" smtClean="0"/>
              <a:t> </a:t>
            </a:r>
            <a:r>
              <a:rPr lang="en-US" dirty="0" err="1" smtClean="0"/>
              <a:t>despre</a:t>
            </a:r>
            <a:r>
              <a:rPr lang="en-US" dirty="0" smtClean="0"/>
              <a:t> o </a:t>
            </a:r>
            <a:r>
              <a:rPr lang="en-US" dirty="0" err="1" smtClean="0"/>
              <a:t>rela</a:t>
            </a:r>
            <a:r>
              <a:rPr lang="ro-RO" dirty="0" smtClean="0"/>
              <a:t>ţ</a:t>
            </a:r>
            <a:r>
              <a:rPr lang="en-US" dirty="0" err="1" smtClean="0"/>
              <a:t>ie</a:t>
            </a:r>
            <a:r>
              <a:rPr lang="en-US" dirty="0" smtClean="0"/>
              <a:t> c</a:t>
            </a:r>
            <a:r>
              <a:rPr lang="ro-RO" dirty="0" smtClean="0"/>
              <a:t>ă</a:t>
            </a:r>
            <a:r>
              <a:rPr lang="en-US" dirty="0" smtClean="0"/>
              <a:t> </a:t>
            </a:r>
            <a:r>
              <a:rPr lang="en-US" dirty="0" err="1" smtClean="0"/>
              <a:t>este</a:t>
            </a:r>
            <a:r>
              <a:rPr lang="en-US" dirty="0" smtClean="0"/>
              <a:t> </a:t>
            </a:r>
            <a:r>
              <a:rPr lang="en-US" b="1" i="1" u="sng" dirty="0" err="1" smtClean="0"/>
              <a:t>nontrasferabil</a:t>
            </a:r>
            <a:r>
              <a:rPr lang="ro-RO" b="1" i="1" u="sng" dirty="0" smtClean="0"/>
              <a:t>ă</a:t>
            </a:r>
            <a:r>
              <a:rPr lang="en-US" dirty="0" smtClean="0"/>
              <a:t> </a:t>
            </a:r>
            <a:r>
              <a:rPr lang="en-US" dirty="0" err="1" smtClean="0"/>
              <a:t>dac</a:t>
            </a:r>
            <a:r>
              <a:rPr lang="ro-RO" dirty="0" smtClean="0"/>
              <a:t>ă</a:t>
            </a:r>
            <a:r>
              <a:rPr lang="en-US" dirty="0" smtClean="0"/>
              <a:t> o </a:t>
            </a:r>
            <a:r>
              <a:rPr lang="en-US" dirty="0" err="1" smtClean="0"/>
              <a:t>asocia</a:t>
            </a:r>
            <a:r>
              <a:rPr lang="ro-RO" dirty="0" smtClean="0"/>
              <a:t>ţ</a:t>
            </a:r>
            <a:r>
              <a:rPr lang="en-US" dirty="0" err="1" smtClean="0"/>
              <a:t>ie</a:t>
            </a:r>
            <a:r>
              <a:rPr lang="en-US" dirty="0" smtClean="0"/>
              <a:t> </a:t>
            </a:r>
            <a:r>
              <a:rPr lang="ro-RO" dirty="0" smtClean="0"/>
              <a:t>î</a:t>
            </a:r>
            <a:r>
              <a:rPr lang="en-US" dirty="0" err="1" smtClean="0"/>
              <a:t>ntre</a:t>
            </a:r>
            <a:r>
              <a:rPr lang="en-US" dirty="0" smtClean="0"/>
              <a:t> </a:t>
            </a:r>
            <a:r>
              <a:rPr lang="en-US" dirty="0" err="1" smtClean="0"/>
              <a:t>dou</a:t>
            </a:r>
            <a:r>
              <a:rPr lang="ro-RO" dirty="0" smtClean="0"/>
              <a:t>ă</a:t>
            </a:r>
            <a:r>
              <a:rPr lang="en-US" dirty="0" smtClean="0"/>
              <a:t> </a:t>
            </a:r>
            <a:r>
              <a:rPr lang="en-US" dirty="0" err="1" smtClean="0"/>
              <a:t>instan</a:t>
            </a:r>
            <a:r>
              <a:rPr lang="ro-RO" dirty="0" smtClean="0"/>
              <a:t>ţ</a:t>
            </a:r>
            <a:r>
              <a:rPr lang="en-US" dirty="0" smtClean="0"/>
              <a:t>e ale </a:t>
            </a:r>
            <a:r>
              <a:rPr lang="en-US" dirty="0" err="1" smtClean="0"/>
              <a:t>celor</a:t>
            </a:r>
            <a:r>
              <a:rPr lang="en-US" dirty="0" smtClean="0"/>
              <a:t> </a:t>
            </a:r>
            <a:r>
              <a:rPr lang="en-US" dirty="0" err="1" smtClean="0"/>
              <a:t>dou</a:t>
            </a:r>
            <a:r>
              <a:rPr lang="ro-RO" dirty="0" smtClean="0"/>
              <a:t>ă</a:t>
            </a:r>
            <a:r>
              <a:rPr lang="en-US" dirty="0" smtClean="0"/>
              <a:t> </a:t>
            </a:r>
            <a:r>
              <a:rPr lang="en-US" dirty="0" err="1" smtClean="0"/>
              <a:t>entit</a:t>
            </a:r>
            <a:r>
              <a:rPr lang="ro-RO" dirty="0" err="1" smtClean="0"/>
              <a:t>ăţ</a:t>
            </a:r>
            <a:r>
              <a:rPr lang="en-US" dirty="0" err="1" smtClean="0"/>
              <a:t>i</a:t>
            </a:r>
            <a:r>
              <a:rPr lang="en-US" dirty="0" smtClean="0"/>
              <a:t>, </a:t>
            </a:r>
            <a:r>
              <a:rPr lang="en-US" dirty="0" err="1" smtClean="0"/>
              <a:t>odat</a:t>
            </a:r>
            <a:r>
              <a:rPr lang="ro-RO" dirty="0" smtClean="0"/>
              <a:t>ă</a:t>
            </a:r>
            <a:r>
              <a:rPr lang="en-US" dirty="0" smtClean="0"/>
              <a:t> </a:t>
            </a:r>
            <a:r>
              <a:rPr lang="en-US" dirty="0" err="1" smtClean="0"/>
              <a:t>stabilit</a:t>
            </a:r>
            <a:r>
              <a:rPr lang="ro-RO" dirty="0" smtClean="0"/>
              <a:t>ă</a:t>
            </a:r>
            <a:r>
              <a:rPr lang="en-US" dirty="0" smtClean="0"/>
              <a:t>, nu </a:t>
            </a:r>
            <a:r>
              <a:rPr lang="en-US" dirty="0" err="1" smtClean="0"/>
              <a:t>mai</a:t>
            </a:r>
            <a:r>
              <a:rPr lang="en-US" dirty="0" smtClean="0"/>
              <a:t> </a:t>
            </a:r>
            <a:r>
              <a:rPr lang="en-US" dirty="0" err="1" smtClean="0"/>
              <a:t>poate</a:t>
            </a:r>
            <a:r>
              <a:rPr lang="en-US" dirty="0" smtClean="0"/>
              <a:t> </a:t>
            </a:r>
            <a:r>
              <a:rPr lang="en-US" dirty="0" err="1" smtClean="0"/>
              <a:t>fi</a:t>
            </a:r>
            <a:r>
              <a:rPr lang="en-US" dirty="0" smtClean="0"/>
              <a:t> </a:t>
            </a:r>
            <a:r>
              <a:rPr lang="en-US" dirty="0" err="1" smtClean="0"/>
              <a:t>modificat</a:t>
            </a:r>
            <a:r>
              <a:rPr lang="ro-RO" dirty="0" smtClean="0"/>
              <a:t>ă</a:t>
            </a:r>
            <a:r>
              <a:rPr lang="en-US" dirty="0" smtClean="0"/>
              <a:t>. </a:t>
            </a:r>
            <a:r>
              <a:rPr lang="en-US" dirty="0" err="1" smtClean="0"/>
              <a:t>Nontrasferabilitatea</a:t>
            </a:r>
            <a:r>
              <a:rPr lang="en-US" dirty="0" smtClean="0"/>
              <a:t> </a:t>
            </a:r>
            <a:r>
              <a:rPr lang="en-US" dirty="0" err="1" smtClean="0"/>
              <a:t>unei</a:t>
            </a:r>
            <a:r>
              <a:rPr lang="en-US" dirty="0" smtClean="0"/>
              <a:t> </a:t>
            </a:r>
            <a:r>
              <a:rPr lang="en-US" dirty="0" err="1" smtClean="0"/>
              <a:t>rela</a:t>
            </a:r>
            <a:r>
              <a:rPr lang="ro-RO" dirty="0" smtClean="0"/>
              <a:t>ţ</a:t>
            </a:r>
            <a:r>
              <a:rPr lang="en-US" dirty="0" smtClean="0"/>
              <a:t>ii se reduce la </a:t>
            </a:r>
            <a:r>
              <a:rPr lang="en-US" dirty="0" err="1" smtClean="0"/>
              <a:t>faptul</a:t>
            </a:r>
            <a:r>
              <a:rPr lang="en-US" dirty="0" smtClean="0"/>
              <a:t> c</a:t>
            </a:r>
            <a:r>
              <a:rPr lang="ro-RO" dirty="0" smtClean="0"/>
              <a:t>ă</a:t>
            </a:r>
            <a:r>
              <a:rPr lang="en-US" dirty="0" smtClean="0"/>
              <a:t> </a:t>
            </a:r>
            <a:r>
              <a:rPr lang="en-US" dirty="0" err="1" smtClean="0"/>
              <a:t>valorile</a:t>
            </a:r>
            <a:r>
              <a:rPr lang="en-US" dirty="0" smtClean="0"/>
              <a:t> </a:t>
            </a:r>
            <a:r>
              <a:rPr lang="en-US" dirty="0" err="1" smtClean="0"/>
              <a:t>cheii</a:t>
            </a:r>
            <a:r>
              <a:rPr lang="en-US" dirty="0" smtClean="0"/>
              <a:t> </a:t>
            </a:r>
            <a:r>
              <a:rPr lang="en-US" dirty="0" err="1" smtClean="0"/>
              <a:t>str</a:t>
            </a:r>
            <a:r>
              <a:rPr lang="ro-RO" dirty="0" smtClean="0"/>
              <a:t>ă</a:t>
            </a:r>
            <a:r>
              <a:rPr lang="en-US" dirty="0" err="1" smtClean="0"/>
              <a:t>ine</a:t>
            </a:r>
            <a:r>
              <a:rPr lang="en-US" dirty="0" smtClean="0"/>
              <a:t> </a:t>
            </a:r>
            <a:r>
              <a:rPr lang="en-US" dirty="0" err="1" smtClean="0"/>
              <a:t>corespunz</a:t>
            </a:r>
            <a:r>
              <a:rPr lang="ro-RO" dirty="0" smtClean="0"/>
              <a:t>ă</a:t>
            </a:r>
            <a:r>
              <a:rPr lang="en-US" dirty="0" err="1" smtClean="0"/>
              <a:t>toare</a:t>
            </a:r>
            <a:r>
              <a:rPr lang="en-US" dirty="0" smtClean="0"/>
              <a:t> </a:t>
            </a:r>
            <a:r>
              <a:rPr lang="en-US" dirty="0" err="1" smtClean="0"/>
              <a:t>rela</a:t>
            </a:r>
            <a:r>
              <a:rPr lang="ro-RO" dirty="0" smtClean="0"/>
              <a:t>ţ</a:t>
            </a:r>
            <a:r>
              <a:rPr lang="en-US" dirty="0" err="1" smtClean="0"/>
              <a:t>iei</a:t>
            </a:r>
            <a:r>
              <a:rPr lang="en-US" dirty="0" smtClean="0"/>
              <a:t> respective nu pot </a:t>
            </a:r>
            <a:r>
              <a:rPr lang="en-US" dirty="0" err="1" smtClean="0"/>
              <a:t>fi</a:t>
            </a:r>
            <a:r>
              <a:rPr lang="en-US" dirty="0" smtClean="0"/>
              <a:t> </a:t>
            </a:r>
            <a:r>
              <a:rPr lang="en-US" dirty="0" err="1" smtClean="0"/>
              <a:t>modificate</a:t>
            </a:r>
            <a:r>
              <a:rPr lang="en-US" dirty="0" smtClean="0"/>
              <a:t>.</a:t>
            </a:r>
            <a:endParaRPr lang="ro-RO" dirty="0" smtClean="0"/>
          </a:p>
          <a:p>
            <a:endParaRPr lang="ro-RO" dirty="0"/>
          </a:p>
        </p:txBody>
      </p:sp>
      <p:sp>
        <p:nvSpPr>
          <p:cNvPr id="2" name="Titlu 1"/>
          <p:cNvSpPr>
            <a:spLocks noGrp="1"/>
          </p:cNvSpPr>
          <p:nvPr>
            <p:ph type="title"/>
          </p:nvPr>
        </p:nvSpPr>
        <p:spPr/>
        <p:txBody>
          <a:bodyPr/>
          <a:lstStyle/>
          <a:p>
            <a:r>
              <a:rPr lang="ro-RO" dirty="0" smtClean="0"/>
              <a:t>NONTRANSFERABILITATEA</a:t>
            </a:r>
            <a:endParaRPr lang="ro-RO" dirty="0"/>
          </a:p>
        </p:txBody>
      </p:sp>
    </p:spTree>
  </p:cSld>
  <p:clrMapOvr>
    <a:masterClrMapping/>
  </p:clrMapOvr>
  <p:transition>
    <p:cover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stituent text 5"/>
          <p:cNvSpPr>
            <a:spLocks noGrp="1"/>
          </p:cNvSpPr>
          <p:nvPr>
            <p:ph idx="1"/>
          </p:nvPr>
        </p:nvSpPr>
        <p:spPr/>
        <p:txBody>
          <a:bodyPr>
            <a:normAutofit/>
          </a:bodyPr>
          <a:lstStyle/>
          <a:p>
            <a:pPr>
              <a:buNone/>
            </a:pPr>
            <a:endParaRPr lang="en-US" dirty="0" smtClean="0"/>
          </a:p>
          <a:p>
            <a:r>
              <a:rPr lang="ro-RO" sz="1800" dirty="0" err="1" smtClean="0"/>
              <a:t>Capionul</a:t>
            </a:r>
            <a:r>
              <a:rPr lang="ro-RO" sz="1800" dirty="0" smtClean="0"/>
              <a:t> </a:t>
            </a:r>
            <a:r>
              <a:rPr lang="ro-RO" sz="1800" dirty="0" err="1" smtClean="0"/>
              <a:t>national</a:t>
            </a:r>
            <a:r>
              <a:rPr lang="ro-RO" sz="1800" dirty="0" smtClean="0"/>
              <a:t> de </a:t>
            </a:r>
            <a:r>
              <a:rPr lang="ro-RO" sz="1800" dirty="0" err="1" smtClean="0"/>
              <a:t>fotbal.O</a:t>
            </a:r>
            <a:r>
              <a:rPr lang="ro-RO" sz="1800" dirty="0" smtClean="0"/>
              <a:t> baza de date </a:t>
            </a:r>
            <a:r>
              <a:rPr lang="ro-RO" sz="1800" dirty="0" err="1" smtClean="0"/>
              <a:t>memoreaza</a:t>
            </a:r>
            <a:r>
              <a:rPr lang="ro-RO" sz="1800" dirty="0" smtClean="0"/>
              <a:t> </a:t>
            </a:r>
            <a:r>
              <a:rPr lang="ro-RO" sz="1800" dirty="0" err="1" smtClean="0"/>
              <a:t>informatii</a:t>
            </a:r>
            <a:r>
              <a:rPr lang="ro-RO" sz="1800" dirty="0" smtClean="0"/>
              <a:t> despre </a:t>
            </a:r>
            <a:r>
              <a:rPr lang="ro-RO" sz="1800" dirty="0" err="1" smtClean="0"/>
              <a:t>jucatorii</a:t>
            </a:r>
            <a:r>
              <a:rPr lang="ro-RO" sz="1800" dirty="0" smtClean="0"/>
              <a:t> si cluburile din cele patru divizii din campionatul </a:t>
            </a:r>
            <a:r>
              <a:rPr lang="ro-RO" sz="1800" dirty="0" err="1" smtClean="0"/>
              <a:t>national</a:t>
            </a:r>
            <a:r>
              <a:rPr lang="ro-RO" sz="1800" dirty="0" smtClean="0"/>
              <a:t> de </a:t>
            </a:r>
            <a:r>
              <a:rPr lang="ro-RO" sz="1800" dirty="0" err="1" smtClean="0"/>
              <a:t>fotbal.Fiecare</a:t>
            </a:r>
            <a:r>
              <a:rPr lang="ro-RO" sz="1800" dirty="0" smtClean="0"/>
              <a:t>  club de fotbal are un nume unic in </a:t>
            </a:r>
            <a:r>
              <a:rPr lang="ro-RO" sz="1800" dirty="0" err="1" smtClean="0"/>
              <a:t>intregul</a:t>
            </a:r>
            <a:r>
              <a:rPr lang="ro-RO" sz="1800" dirty="0" smtClean="0"/>
              <a:t> </a:t>
            </a:r>
            <a:r>
              <a:rPr lang="ro-RO" sz="1800" dirty="0" err="1" smtClean="0"/>
              <a:t>campionat.Un</a:t>
            </a:r>
            <a:r>
              <a:rPr lang="ro-RO" sz="1800" dirty="0" smtClean="0"/>
              <a:t> club de fotbal poate avea mai multe echipe in </a:t>
            </a:r>
            <a:r>
              <a:rPr lang="ro-RO" sz="1800" dirty="0" err="1" smtClean="0"/>
              <a:t>campionat.Pentru</a:t>
            </a:r>
            <a:r>
              <a:rPr lang="ro-RO" sz="1800" dirty="0" smtClean="0"/>
              <a:t> fiecare echipa se </a:t>
            </a:r>
            <a:r>
              <a:rPr lang="ro-RO" sz="1800" dirty="0" err="1" smtClean="0"/>
              <a:t>cunoaste</a:t>
            </a:r>
            <a:r>
              <a:rPr lang="ro-RO" sz="1800" dirty="0" smtClean="0"/>
              <a:t>  </a:t>
            </a:r>
            <a:r>
              <a:rPr lang="ro-RO" sz="1800" dirty="0" err="1" smtClean="0"/>
              <a:t>capitanul</a:t>
            </a:r>
            <a:r>
              <a:rPr lang="ro-RO" sz="1800" dirty="0" smtClean="0"/>
              <a:t> sau,care este unul dintre </a:t>
            </a:r>
            <a:r>
              <a:rPr lang="ro-RO" sz="1800" dirty="0" err="1" smtClean="0"/>
              <a:t>jucatori</a:t>
            </a:r>
            <a:r>
              <a:rPr lang="ro-RO" sz="1800" dirty="0" smtClean="0"/>
              <a:t>.</a:t>
            </a:r>
          </a:p>
          <a:p>
            <a:r>
              <a:rPr lang="ro-RO" sz="1800" dirty="0" err="1" smtClean="0"/>
              <a:t>Jucatorii</a:t>
            </a:r>
            <a:r>
              <a:rPr lang="ro-RO" sz="1800" dirty="0" smtClean="0"/>
              <a:t> au atribuit un identificator unic,un nume,nu </a:t>
            </a:r>
            <a:r>
              <a:rPr lang="ro-RO" sz="1800" dirty="0" err="1" smtClean="0"/>
              <a:t>neaparat</a:t>
            </a:r>
            <a:r>
              <a:rPr lang="ro-RO" sz="1800" dirty="0" smtClean="0"/>
              <a:t> unic,si sunt </a:t>
            </a:r>
            <a:r>
              <a:rPr lang="ro-RO" sz="1800" dirty="0" err="1" smtClean="0"/>
              <a:t>angajati</a:t>
            </a:r>
            <a:r>
              <a:rPr lang="ro-RO" sz="1800" dirty="0" smtClean="0"/>
              <a:t> la diferitele </a:t>
            </a:r>
            <a:r>
              <a:rPr lang="ro-RO" sz="1800" dirty="0" err="1" smtClean="0"/>
              <a:t>echipe.In</a:t>
            </a:r>
            <a:r>
              <a:rPr lang="ro-RO" sz="1800" dirty="0" smtClean="0"/>
              <a:t> baza de date se </a:t>
            </a:r>
            <a:r>
              <a:rPr lang="ro-RO" sz="1800" dirty="0" err="1" smtClean="0"/>
              <a:t>pastreaza</a:t>
            </a:r>
            <a:r>
              <a:rPr lang="ro-RO" sz="1800" dirty="0" smtClean="0"/>
              <a:t> si detalii privind nivelul </a:t>
            </a:r>
            <a:r>
              <a:rPr lang="ro-RO" sz="1800" dirty="0" err="1" smtClean="0"/>
              <a:t>abilitatilor</a:t>
            </a:r>
            <a:r>
              <a:rPr lang="ro-RO" sz="1800" dirty="0" smtClean="0"/>
              <a:t>(nota cuprinsa intre 1 si 10)</a:t>
            </a:r>
            <a:r>
              <a:rPr lang="ro-RO" sz="1800" dirty="0" err="1" smtClean="0"/>
              <a:t>fiecarui</a:t>
            </a:r>
            <a:r>
              <a:rPr lang="ro-RO" sz="1800" dirty="0" smtClean="0"/>
              <a:t> </a:t>
            </a:r>
            <a:r>
              <a:rPr lang="ro-RO" sz="1800" dirty="0" err="1" smtClean="0"/>
              <a:t>jucator</a:t>
            </a:r>
            <a:r>
              <a:rPr lang="ro-RO" sz="1800" dirty="0" smtClean="0"/>
              <a:t> pentru fiecare dintre </a:t>
            </a:r>
            <a:r>
              <a:rPr lang="ro-RO" sz="1800" dirty="0" err="1" smtClean="0"/>
              <a:t>pozitiile</a:t>
            </a:r>
            <a:r>
              <a:rPr lang="ro-RO" sz="1800" dirty="0" smtClean="0"/>
              <a:t> de joc(portar,</a:t>
            </a:r>
            <a:r>
              <a:rPr lang="ro-RO" sz="1800" dirty="0" err="1" smtClean="0"/>
              <a:t>aparator</a:t>
            </a:r>
            <a:r>
              <a:rPr lang="ro-RO" sz="1800" dirty="0" smtClean="0"/>
              <a:t>,</a:t>
            </a:r>
            <a:r>
              <a:rPr lang="ro-RO" sz="1800" dirty="0" err="1" smtClean="0"/>
              <a:t>mijlocas</a:t>
            </a:r>
            <a:r>
              <a:rPr lang="ro-RO" sz="1800" dirty="0" smtClean="0"/>
              <a:t>,etc.).De exemplu </a:t>
            </a:r>
            <a:r>
              <a:rPr lang="ro-RO" sz="1800" dirty="0" err="1" smtClean="0"/>
              <a:t>jucatorul</a:t>
            </a:r>
            <a:r>
              <a:rPr lang="ro-RO" sz="1800" dirty="0" smtClean="0"/>
              <a:t> Ionescu poate avea nivelul 10 pe postul de portar,pentru </a:t>
            </a:r>
            <a:r>
              <a:rPr lang="ro-RO" sz="1800" dirty="0" err="1" smtClean="0"/>
              <a:t>pozitia</a:t>
            </a:r>
            <a:r>
              <a:rPr lang="ro-RO" sz="1800" dirty="0" smtClean="0"/>
              <a:t> de </a:t>
            </a:r>
            <a:r>
              <a:rPr lang="ro-RO" sz="1800" dirty="0" err="1" smtClean="0"/>
              <a:t>aparator</a:t>
            </a:r>
            <a:r>
              <a:rPr lang="ro-RO" sz="1800" dirty="0" smtClean="0"/>
              <a:t> etc.</a:t>
            </a:r>
          </a:p>
          <a:p>
            <a:r>
              <a:rPr lang="ro-RO" sz="1800" dirty="0" smtClean="0"/>
              <a:t>Este important ca in baza de date sa se memoreze un istoric al tuturor </a:t>
            </a:r>
            <a:r>
              <a:rPr lang="ro-RO" sz="1800" dirty="0" err="1" smtClean="0"/>
              <a:t>jucatorilor</a:t>
            </a:r>
            <a:r>
              <a:rPr lang="ro-RO" sz="1800" dirty="0" smtClean="0"/>
              <a:t>,la ce </a:t>
            </a:r>
            <a:r>
              <a:rPr lang="ro-RO" sz="1800" dirty="0" err="1" smtClean="0"/>
              <a:t>echipeau</a:t>
            </a:r>
            <a:r>
              <a:rPr lang="ro-RO" sz="1800" dirty="0" smtClean="0"/>
              <a:t> jucat,in ce perioada,etc.</a:t>
            </a:r>
            <a:endParaRPr lang="en-US" sz="1800" dirty="0" smtClean="0"/>
          </a:p>
          <a:p>
            <a:endParaRPr lang="en-US" dirty="0" smtClean="0"/>
          </a:p>
          <a:p>
            <a:endParaRPr lang="en-US" dirty="0" smtClean="0"/>
          </a:p>
          <a:p>
            <a:endParaRPr lang="en-US" dirty="0" smtClean="0"/>
          </a:p>
        </p:txBody>
      </p:sp>
      <p:sp>
        <p:nvSpPr>
          <p:cNvPr id="11" name="Titlu 10"/>
          <p:cNvSpPr>
            <a:spLocks noGrp="1"/>
          </p:cNvSpPr>
          <p:nvPr>
            <p:ph type="title"/>
          </p:nvPr>
        </p:nvSpPr>
        <p:spPr/>
        <p:txBody>
          <a:bodyPr>
            <a:normAutofit fontScale="90000"/>
          </a:bodyPr>
          <a:lstStyle/>
          <a:p>
            <a:pPr algn="ctr"/>
            <a:r>
              <a:rPr lang="en-US" dirty="0" smtClean="0"/>
              <a:t>           </a:t>
            </a:r>
            <a:r>
              <a:rPr lang="ro-RO" sz="4400" i="1" dirty="0" smtClean="0">
                <a:latin typeface="Cambria" pitchFamily="18" charset="0"/>
              </a:rPr>
              <a:t>CAMPIONATUL NATIONAL DE FOTBAL</a:t>
            </a:r>
            <a:endParaRPr lang="ro-RO" sz="4400" i="1" dirty="0">
              <a:latin typeface="Cambria" pitchFamily="18" charset="0"/>
            </a:endParaRPr>
          </a:p>
        </p:txBody>
      </p:sp>
    </p:spTree>
  </p:cSld>
  <p:clrMapOvr>
    <a:masterClrMapping/>
  </p:clrMapOvr>
  <p:transition>
    <p:cover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p>
            <a:pPr>
              <a:buNone/>
            </a:pPr>
            <a:r>
              <a:rPr lang="ro-RO" dirty="0" smtClean="0"/>
              <a:t>O </a:t>
            </a:r>
            <a:r>
              <a:rPr lang="ro-RO" b="1" u="sng" dirty="0" smtClean="0"/>
              <a:t>entitate </a:t>
            </a:r>
            <a:r>
              <a:rPr lang="ro-RO" dirty="0" smtClean="0"/>
              <a:t>este un lucru, obiect, persoană sau </a:t>
            </a:r>
            <a:r>
              <a:rPr lang="ro-RO" dirty="0" err="1" smtClean="0"/>
              <a:t>evrniment</a:t>
            </a:r>
            <a:r>
              <a:rPr lang="ro-RO" dirty="0" smtClean="0"/>
              <a:t> care are ca </a:t>
            </a:r>
            <a:r>
              <a:rPr lang="ro-RO" dirty="0" err="1" smtClean="0"/>
              <a:t>semnificatie</a:t>
            </a:r>
            <a:r>
              <a:rPr lang="ro-RO" dirty="0" smtClean="0"/>
              <a:t> pentru o afacere modelata, despre care trebuie sa colectam si sa memoram datele.</a:t>
            </a:r>
          </a:p>
          <a:p>
            <a:pPr>
              <a:buNone/>
            </a:pPr>
            <a:r>
              <a:rPr lang="ro-RO" dirty="0" smtClean="0"/>
              <a:t>		O entitate este reprezentată in ERD (</a:t>
            </a:r>
            <a:r>
              <a:rPr lang="ro-RO" b="1" dirty="0" err="1" smtClean="0"/>
              <a:t>E</a:t>
            </a:r>
            <a:r>
              <a:rPr lang="ro-RO" dirty="0" err="1" smtClean="0"/>
              <a:t>ntity</a:t>
            </a:r>
            <a:r>
              <a:rPr lang="ro-RO" dirty="0" smtClean="0"/>
              <a:t> </a:t>
            </a:r>
            <a:r>
              <a:rPr lang="ro-RO" b="1" dirty="0" err="1" smtClean="0"/>
              <a:t>R</a:t>
            </a:r>
            <a:r>
              <a:rPr lang="ro-RO" dirty="0" err="1" smtClean="0"/>
              <a:t>elationship</a:t>
            </a:r>
            <a:r>
              <a:rPr lang="ro-RO" dirty="0" smtClean="0"/>
              <a:t> </a:t>
            </a:r>
            <a:r>
              <a:rPr lang="ro-RO" b="1" dirty="0" err="1" smtClean="0"/>
              <a:t>D</a:t>
            </a:r>
            <a:r>
              <a:rPr lang="ro-RO" dirty="0" err="1" smtClean="0"/>
              <a:t>iagram</a:t>
            </a:r>
            <a:r>
              <a:rPr lang="ro-RO" dirty="0" smtClean="0"/>
              <a:t>) printr-un dreptunghi cu colţurile rotunjite.</a:t>
            </a:r>
          </a:p>
          <a:p>
            <a:endParaRPr lang="ro-RO" dirty="0"/>
          </a:p>
        </p:txBody>
      </p:sp>
      <p:sp>
        <p:nvSpPr>
          <p:cNvPr id="2" name="Titlu 1"/>
          <p:cNvSpPr>
            <a:spLocks noGrp="1"/>
          </p:cNvSpPr>
          <p:nvPr>
            <p:ph type="title"/>
          </p:nvPr>
        </p:nvSpPr>
        <p:spPr/>
        <p:txBody>
          <a:bodyPr>
            <a:normAutofit/>
          </a:bodyPr>
          <a:lstStyle/>
          <a:p>
            <a:pPr algn="ctr"/>
            <a:r>
              <a:rPr lang="ro-RO" sz="4400" dirty="0" smtClean="0"/>
              <a:t>ENTITATI</a:t>
            </a:r>
            <a:endParaRPr lang="ro-RO" sz="4400" dirty="0"/>
          </a:p>
        </p:txBody>
      </p:sp>
    </p:spTree>
  </p:cSld>
  <p:clrMapOvr>
    <a:masterClrMapping/>
  </p:clrMapOvr>
  <p:transition>
    <p:cover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normAutofit fontScale="92500" lnSpcReduction="10000"/>
          </a:bodyPr>
          <a:lstStyle/>
          <a:p>
            <a:pPr>
              <a:buNone/>
            </a:pPr>
            <a:r>
              <a:rPr lang="ro-RO" dirty="0" smtClean="0"/>
              <a:t>O entitate este de fapt o clasă de obiecte şi pentru orice entitate exista mai multe </a:t>
            </a:r>
            <a:r>
              <a:rPr lang="ro-RO" b="1" i="1" u="sng" dirty="0" smtClean="0"/>
              <a:t>instanţe </a:t>
            </a:r>
            <a:r>
              <a:rPr lang="ro-RO" dirty="0" smtClean="0"/>
              <a:t>ale </a:t>
            </a:r>
            <a:r>
              <a:rPr lang="ro-RO" dirty="0" err="1" smtClean="0"/>
              <a:t>sale.O</a:t>
            </a:r>
            <a:r>
              <a:rPr lang="ro-RO" dirty="0" smtClean="0"/>
              <a:t> </a:t>
            </a:r>
            <a:r>
              <a:rPr lang="ro-RO" dirty="0" err="1" smtClean="0"/>
              <a:t>instanta</a:t>
            </a:r>
            <a:r>
              <a:rPr lang="ro-RO" dirty="0" smtClean="0"/>
              <a:t> a unei </a:t>
            </a:r>
            <a:r>
              <a:rPr lang="ro-RO" dirty="0" err="1" smtClean="0"/>
              <a:t>entităti</a:t>
            </a:r>
            <a:r>
              <a:rPr lang="ro-RO" dirty="0" smtClean="0"/>
              <a:t> este un obiect, o persoană, eveniment, particular din clasa de obiecte care formează entitatea.</a:t>
            </a:r>
          </a:p>
          <a:p>
            <a:pPr>
              <a:buNone/>
            </a:pPr>
            <a:r>
              <a:rPr lang="ro-RO" dirty="0" smtClean="0"/>
              <a:t>		Un atribut poate fi </a:t>
            </a:r>
            <a:r>
              <a:rPr lang="ro-RO" b="1" dirty="0" smtClean="0"/>
              <a:t>obligatoriu </a:t>
            </a:r>
            <a:r>
              <a:rPr lang="ro-RO" dirty="0" smtClean="0"/>
              <a:t>sau </a:t>
            </a:r>
            <a:r>
              <a:rPr lang="ro-RO" b="1" dirty="0" err="1" smtClean="0"/>
              <a:t>opţional</a:t>
            </a:r>
            <a:r>
              <a:rPr lang="ro-RO" dirty="0" err="1" smtClean="0"/>
              <a:t>.Un</a:t>
            </a:r>
            <a:r>
              <a:rPr lang="ro-RO" dirty="0" smtClean="0"/>
              <a:t> atribut obligatoriu este precedat in ERD de un asterisc *, iar un atribut opţional va fi precedat de un cerculeţ 	.</a:t>
            </a:r>
          </a:p>
          <a:p>
            <a:pPr>
              <a:buNone/>
            </a:pPr>
            <a:r>
              <a:rPr lang="ro-RO" dirty="0" smtClean="0"/>
              <a:t>		Atributele care definesc in mod unic </a:t>
            </a:r>
            <a:r>
              <a:rPr lang="ro-RO" dirty="0" err="1" smtClean="0"/>
              <a:t>instantele</a:t>
            </a:r>
            <a:r>
              <a:rPr lang="ro-RO" dirty="0" smtClean="0"/>
              <a:t> unei </a:t>
            </a:r>
            <a:r>
              <a:rPr lang="ro-RO" dirty="0" err="1" smtClean="0"/>
              <a:t>entitaţi</a:t>
            </a:r>
            <a:r>
              <a:rPr lang="ro-RO" dirty="0" smtClean="0"/>
              <a:t> se numesc </a:t>
            </a:r>
            <a:r>
              <a:rPr lang="ro-RO" b="1" i="1" u="sng" dirty="0" smtClean="0"/>
              <a:t>identificatori unici</a:t>
            </a:r>
            <a:r>
              <a:rPr lang="ro-RO" dirty="0" smtClean="0"/>
              <a:t>(</a:t>
            </a:r>
            <a:r>
              <a:rPr lang="ro-RO" b="1" dirty="0" smtClean="0"/>
              <a:t>UID</a:t>
            </a:r>
            <a:r>
              <a:rPr lang="ro-RO" dirty="0" smtClean="0"/>
              <a:t>). Atributele din UID sunt </a:t>
            </a:r>
            <a:r>
              <a:rPr lang="ro-RO" b="1" dirty="0" err="1" smtClean="0"/>
              <a:t>intotdeauna</a:t>
            </a:r>
            <a:r>
              <a:rPr lang="ro-RO" b="1" dirty="0" smtClean="0"/>
              <a:t> obligatorii</a:t>
            </a:r>
            <a:r>
              <a:rPr lang="ro-RO" dirty="0" smtClean="0"/>
              <a:t>, acestea sunt precedate de semnul diez #(nu mai trebuie pus si un asterisc in fata acestor atribute).</a:t>
            </a:r>
          </a:p>
          <a:p>
            <a:endParaRPr lang="ro-RO" dirty="0"/>
          </a:p>
        </p:txBody>
      </p:sp>
      <p:sp>
        <p:nvSpPr>
          <p:cNvPr id="2" name="Titlu 1"/>
          <p:cNvSpPr>
            <a:spLocks noGrp="1"/>
          </p:cNvSpPr>
          <p:nvPr>
            <p:ph type="title"/>
          </p:nvPr>
        </p:nvSpPr>
        <p:spPr/>
        <p:txBody>
          <a:bodyPr/>
          <a:lstStyle/>
          <a:p>
            <a:endParaRPr lang="ro-RO"/>
          </a:p>
        </p:txBody>
      </p:sp>
    </p:spTree>
  </p:cSld>
  <p:clrMapOvr>
    <a:masterClrMapping/>
  </p:clrMapOvr>
  <p:transition>
    <p:cover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normAutofit/>
          </a:bodyPr>
          <a:lstStyle/>
          <a:p>
            <a:pPr>
              <a:buNone/>
            </a:pPr>
            <a:r>
              <a:rPr lang="ro-RO" dirty="0" smtClean="0"/>
              <a:t>O </a:t>
            </a:r>
            <a:r>
              <a:rPr lang="ro-RO" b="1" i="1" dirty="0" err="1" smtClean="0"/>
              <a:t>relatie</a:t>
            </a:r>
            <a:r>
              <a:rPr lang="ro-RO" b="1" i="1" dirty="0" smtClean="0"/>
              <a:t> </a:t>
            </a:r>
            <a:r>
              <a:rPr lang="ro-RO" dirty="0" smtClean="0"/>
              <a:t>este o asociere, legătură, sau conexiune existentă intre entităţi şi care are o semnificaţie pentru afacerea modelată.</a:t>
            </a:r>
          </a:p>
          <a:p>
            <a:pPr>
              <a:buNone/>
            </a:pPr>
            <a:r>
              <a:rPr lang="ro-RO" dirty="0" smtClean="0"/>
              <a:t>Orice </a:t>
            </a:r>
            <a:r>
              <a:rPr lang="ro-RO" dirty="0" err="1" smtClean="0"/>
              <a:t>relatie</a:t>
            </a:r>
            <a:r>
              <a:rPr lang="ro-RO" dirty="0" smtClean="0"/>
              <a:t> este bidirecţională,legând doua entităţi sau o entitate cu ea însăşi.</a:t>
            </a:r>
          </a:p>
          <a:p>
            <a:pPr>
              <a:buNone/>
            </a:pPr>
            <a:r>
              <a:rPr lang="ro-RO" dirty="0" smtClean="0"/>
              <a:t>Orice relaţie este caracterizată de </a:t>
            </a:r>
            <a:r>
              <a:rPr lang="ro-RO" dirty="0" err="1" smtClean="0"/>
              <a:t>urmatoarele</a:t>
            </a:r>
            <a:r>
              <a:rPr lang="ro-RO" dirty="0" smtClean="0"/>
              <a:t> elemente:</a:t>
            </a:r>
          </a:p>
          <a:p>
            <a:pPr>
              <a:buFont typeface="Calibri" pitchFamily="34" charset="0"/>
              <a:buChar char="–"/>
            </a:pPr>
            <a:r>
              <a:rPr lang="ro-RO" dirty="0" smtClean="0"/>
              <a:t> numele relaţiei</a:t>
            </a:r>
          </a:p>
          <a:p>
            <a:pPr>
              <a:buFont typeface="Calibri" pitchFamily="34" charset="0"/>
              <a:buChar char="–"/>
            </a:pPr>
            <a:r>
              <a:rPr lang="ro-RO" dirty="0" smtClean="0"/>
              <a:t> opţionalitatea relaţiei</a:t>
            </a:r>
          </a:p>
          <a:p>
            <a:pPr>
              <a:buFont typeface="Calibri" pitchFamily="34" charset="0"/>
              <a:buChar char="–"/>
            </a:pPr>
            <a:r>
              <a:rPr lang="ro-RO" dirty="0" smtClean="0"/>
              <a:t> gradul (cardinalitatea) relaţiei</a:t>
            </a:r>
            <a:endParaRPr lang="ro-RO" dirty="0"/>
          </a:p>
        </p:txBody>
      </p:sp>
      <p:sp>
        <p:nvSpPr>
          <p:cNvPr id="2" name="Titlu 1"/>
          <p:cNvSpPr>
            <a:spLocks noGrp="1"/>
          </p:cNvSpPr>
          <p:nvPr>
            <p:ph type="title"/>
          </p:nvPr>
        </p:nvSpPr>
        <p:spPr/>
        <p:txBody>
          <a:bodyPr/>
          <a:lstStyle/>
          <a:p>
            <a:r>
              <a:rPr lang="ro-RO" dirty="0" smtClean="0"/>
              <a:t>RELATII INTRE ENTITATI</a:t>
            </a:r>
            <a:endParaRPr lang="ro-RO" dirty="0"/>
          </a:p>
        </p:txBody>
      </p:sp>
    </p:spTree>
  </p:cSld>
  <p:clrMapOvr>
    <a:masterClrMapping/>
  </p:clrMapOvr>
  <p:transition>
    <p:cover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p>
            <a:r>
              <a:rPr lang="ro-RO" b="1" dirty="0" smtClean="0"/>
              <a:t>Relaţii </a:t>
            </a:r>
            <a:r>
              <a:rPr lang="ro-RO" b="1" dirty="0" err="1" smtClean="0"/>
              <a:t>one-to-one</a:t>
            </a:r>
            <a:r>
              <a:rPr lang="ro-RO" b="1" dirty="0" smtClean="0"/>
              <a:t> – </a:t>
            </a:r>
            <a:r>
              <a:rPr lang="ro-RO" dirty="0" smtClean="0"/>
              <a:t>o instanţă si numai una a acestei entităţi este in relaţie cu o instanţă a celeilalte entităţi. </a:t>
            </a:r>
          </a:p>
          <a:p>
            <a:endParaRPr lang="ro-RO" dirty="0"/>
          </a:p>
        </p:txBody>
      </p:sp>
      <p:sp>
        <p:nvSpPr>
          <p:cNvPr id="2" name="Titlu 1"/>
          <p:cNvSpPr>
            <a:spLocks noGrp="1"/>
          </p:cNvSpPr>
          <p:nvPr>
            <p:ph type="title"/>
          </p:nvPr>
        </p:nvSpPr>
        <p:spPr/>
        <p:txBody>
          <a:bodyPr/>
          <a:lstStyle/>
          <a:p>
            <a:r>
              <a:rPr lang="ro-RO" dirty="0" smtClean="0"/>
              <a:t>TIPURI DE RELATII</a:t>
            </a:r>
            <a:endParaRPr lang="ro-RO" dirty="0"/>
          </a:p>
        </p:txBody>
      </p:sp>
      <p:sp>
        <p:nvSpPr>
          <p:cNvPr id="4" name="Dreptunghi rotunjit 3"/>
          <p:cNvSpPr/>
          <p:nvPr/>
        </p:nvSpPr>
        <p:spPr>
          <a:xfrm>
            <a:off x="785786" y="3071810"/>
            <a:ext cx="1857388"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INTREBARE</a:t>
            </a:r>
            <a:endParaRPr lang="ro-RO" dirty="0"/>
          </a:p>
        </p:txBody>
      </p:sp>
      <p:sp>
        <p:nvSpPr>
          <p:cNvPr id="5" name="Dreptunghi rotunjit 4"/>
          <p:cNvSpPr/>
          <p:nvPr/>
        </p:nvSpPr>
        <p:spPr>
          <a:xfrm>
            <a:off x="5143504" y="3143248"/>
            <a:ext cx="1785950"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RASPUNS</a:t>
            </a:r>
            <a:endParaRPr lang="ro-RO" dirty="0"/>
          </a:p>
        </p:txBody>
      </p:sp>
      <p:cxnSp>
        <p:nvCxnSpPr>
          <p:cNvPr id="7" name="Conector drept 6"/>
          <p:cNvCxnSpPr>
            <a:stCxn id="4" idx="3"/>
          </p:cNvCxnSpPr>
          <p:nvPr/>
        </p:nvCxnSpPr>
        <p:spPr>
          <a:xfrm>
            <a:off x="2643174" y="3357562"/>
            <a:ext cx="25003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Dreptunghi rotunjit 7"/>
          <p:cNvSpPr/>
          <p:nvPr/>
        </p:nvSpPr>
        <p:spPr>
          <a:xfrm>
            <a:off x="785786" y="4143380"/>
            <a:ext cx="1928826"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PROFESOR</a:t>
            </a:r>
            <a:endParaRPr lang="ro-RO" dirty="0"/>
          </a:p>
        </p:txBody>
      </p:sp>
      <p:sp>
        <p:nvSpPr>
          <p:cNvPr id="9" name="Dreptunghi rotunjit 8"/>
          <p:cNvSpPr/>
          <p:nvPr/>
        </p:nvSpPr>
        <p:spPr>
          <a:xfrm>
            <a:off x="5286380" y="4143380"/>
            <a:ext cx="1714512"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ELEV</a:t>
            </a:r>
            <a:endParaRPr lang="ro-RO" dirty="0"/>
          </a:p>
        </p:txBody>
      </p:sp>
      <p:cxnSp>
        <p:nvCxnSpPr>
          <p:cNvPr id="11" name="Conector drept 10"/>
          <p:cNvCxnSpPr>
            <a:stCxn id="8" idx="3"/>
            <a:endCxn id="9" idx="1"/>
          </p:cNvCxnSpPr>
          <p:nvPr/>
        </p:nvCxnSpPr>
        <p:spPr>
          <a:xfrm>
            <a:off x="2714612" y="4429132"/>
            <a:ext cx="2571768" cy="35719"/>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p>
            <a:r>
              <a:rPr lang="ro-RO" b="1" dirty="0" smtClean="0"/>
              <a:t>Relaţii </a:t>
            </a:r>
            <a:r>
              <a:rPr lang="ro-RO" b="1" dirty="0" err="1" smtClean="0"/>
              <a:t>one-to-many</a:t>
            </a:r>
            <a:r>
              <a:rPr lang="ro-RO" b="1" dirty="0" smtClean="0"/>
              <a:t> </a:t>
            </a:r>
            <a:r>
              <a:rPr lang="ro-RO" dirty="0" smtClean="0"/>
              <a:t>– sunt relaţiile de la unul la mai </a:t>
            </a:r>
            <a:r>
              <a:rPr lang="ro-RO" dirty="0" err="1" smtClean="0"/>
              <a:t>mulţi.De</a:t>
            </a:r>
            <a:r>
              <a:rPr lang="ro-RO" dirty="0" smtClean="0"/>
              <a:t> exemplu o editura poate publica mai multe cărţi.</a:t>
            </a:r>
          </a:p>
          <a:p>
            <a:endParaRPr lang="ro-RO" dirty="0"/>
          </a:p>
        </p:txBody>
      </p:sp>
      <p:sp>
        <p:nvSpPr>
          <p:cNvPr id="2" name="Titlu 1"/>
          <p:cNvSpPr>
            <a:spLocks noGrp="1"/>
          </p:cNvSpPr>
          <p:nvPr>
            <p:ph type="title"/>
          </p:nvPr>
        </p:nvSpPr>
        <p:spPr/>
        <p:txBody>
          <a:bodyPr/>
          <a:lstStyle/>
          <a:p>
            <a:endParaRPr lang="ro-RO"/>
          </a:p>
        </p:txBody>
      </p:sp>
      <p:sp>
        <p:nvSpPr>
          <p:cNvPr id="4" name="Dreptunghi rotunjit 3"/>
          <p:cNvSpPr/>
          <p:nvPr/>
        </p:nvSpPr>
        <p:spPr>
          <a:xfrm>
            <a:off x="928662" y="3643314"/>
            <a:ext cx="1714512"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SPONSOR</a:t>
            </a:r>
            <a:endParaRPr lang="ro-RO" dirty="0"/>
          </a:p>
        </p:txBody>
      </p:sp>
      <p:sp>
        <p:nvSpPr>
          <p:cNvPr id="5" name="Dreptunghi rotunjit 4"/>
          <p:cNvSpPr/>
          <p:nvPr/>
        </p:nvSpPr>
        <p:spPr>
          <a:xfrm>
            <a:off x="5357818" y="3643314"/>
            <a:ext cx="1857388"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ECHIPA</a:t>
            </a:r>
            <a:endParaRPr lang="ro-RO" dirty="0"/>
          </a:p>
        </p:txBody>
      </p:sp>
      <p:cxnSp>
        <p:nvCxnSpPr>
          <p:cNvPr id="7" name="Conector drept 6"/>
          <p:cNvCxnSpPr>
            <a:stCxn id="4" idx="3"/>
            <a:endCxn id="5" idx="1"/>
          </p:cNvCxnSpPr>
          <p:nvPr/>
        </p:nvCxnSpPr>
        <p:spPr>
          <a:xfrm>
            <a:off x="2643174" y="3893347"/>
            <a:ext cx="271464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drept 10"/>
          <p:cNvCxnSpPr>
            <a:stCxn id="5" idx="1"/>
            <a:endCxn id="5" idx="1"/>
          </p:cNvCxnSpPr>
          <p:nvPr/>
        </p:nvCxnSpPr>
        <p:spPr>
          <a:xfrm rot="10800000">
            <a:off x="5357818" y="3893347"/>
            <a:ext cx="1588" cy="1588"/>
          </a:xfrm>
          <a:prstGeom prst="line">
            <a:avLst/>
          </a:prstGeom>
        </p:spPr>
        <p:style>
          <a:lnRef idx="1">
            <a:schemeClr val="accent1"/>
          </a:lnRef>
          <a:fillRef idx="0">
            <a:schemeClr val="accent1"/>
          </a:fillRef>
          <a:effectRef idx="0">
            <a:schemeClr val="accent1"/>
          </a:effectRef>
          <a:fontRef idx="minor">
            <a:schemeClr val="tx1"/>
          </a:fontRef>
        </p:style>
      </p:cxnSp>
      <p:sp>
        <p:nvSpPr>
          <p:cNvPr id="18" name="Dreptunghi rotunjit 17"/>
          <p:cNvSpPr/>
          <p:nvPr/>
        </p:nvSpPr>
        <p:spPr>
          <a:xfrm>
            <a:off x="928662" y="4500570"/>
            <a:ext cx="164307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ECHIPA</a:t>
            </a:r>
            <a:endParaRPr lang="ro-RO" dirty="0"/>
          </a:p>
        </p:txBody>
      </p:sp>
      <p:sp>
        <p:nvSpPr>
          <p:cNvPr id="19" name="Dreptunghi rotunjit 18"/>
          <p:cNvSpPr/>
          <p:nvPr/>
        </p:nvSpPr>
        <p:spPr>
          <a:xfrm>
            <a:off x="5429256" y="4572008"/>
            <a:ext cx="1785950"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JUCATOR</a:t>
            </a:r>
            <a:endParaRPr lang="ro-RO" dirty="0"/>
          </a:p>
        </p:txBody>
      </p:sp>
      <p:cxnSp>
        <p:nvCxnSpPr>
          <p:cNvPr id="21" name="Conector drept 20"/>
          <p:cNvCxnSpPr>
            <a:stCxn id="18" idx="3"/>
            <a:endCxn id="19" idx="1"/>
          </p:cNvCxnSpPr>
          <p:nvPr/>
        </p:nvCxnSpPr>
        <p:spPr>
          <a:xfrm>
            <a:off x="2571736" y="4786322"/>
            <a:ext cx="2857520" cy="10715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ector drept 22"/>
          <p:cNvCxnSpPr/>
          <p:nvPr/>
        </p:nvCxnSpPr>
        <p:spPr>
          <a:xfrm flipV="1">
            <a:off x="5143504" y="3714752"/>
            <a:ext cx="21431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ector drept 24"/>
          <p:cNvCxnSpPr/>
          <p:nvPr/>
        </p:nvCxnSpPr>
        <p:spPr>
          <a:xfrm>
            <a:off x="5143504" y="3857628"/>
            <a:ext cx="21431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drept 26"/>
          <p:cNvCxnSpPr/>
          <p:nvPr/>
        </p:nvCxnSpPr>
        <p:spPr>
          <a:xfrm>
            <a:off x="5143504" y="4857760"/>
            <a:ext cx="285752"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drept 28"/>
          <p:cNvCxnSpPr/>
          <p:nvPr/>
        </p:nvCxnSpPr>
        <p:spPr>
          <a:xfrm flipV="1">
            <a:off x="5143504" y="4714884"/>
            <a:ext cx="357190" cy="14287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p>
            <a:r>
              <a:rPr lang="ro-RO" b="1" dirty="0" smtClean="0"/>
              <a:t>Relaţii </a:t>
            </a:r>
            <a:r>
              <a:rPr lang="ro-RO" b="1" dirty="0" err="1" smtClean="0"/>
              <a:t>many-to-many</a:t>
            </a:r>
            <a:r>
              <a:rPr lang="ro-RO" b="1" dirty="0" smtClean="0"/>
              <a:t> – </a:t>
            </a:r>
            <a:r>
              <a:rPr lang="ro-RO" dirty="0" smtClean="0"/>
              <a:t>sunt relaţii de la mai mulţi la mai mulţi. Spre exemplu un medicament poate apărea pe mai multe reţete şi mai multe reţete pot conţine acelaşi medicament.</a:t>
            </a:r>
            <a:endParaRPr lang="ro-RO" b="1" dirty="0" smtClean="0"/>
          </a:p>
          <a:p>
            <a:endParaRPr lang="ro-RO" dirty="0"/>
          </a:p>
        </p:txBody>
      </p:sp>
      <p:sp>
        <p:nvSpPr>
          <p:cNvPr id="2" name="Titlu 1"/>
          <p:cNvSpPr>
            <a:spLocks noGrp="1"/>
          </p:cNvSpPr>
          <p:nvPr>
            <p:ph type="title"/>
          </p:nvPr>
        </p:nvSpPr>
        <p:spPr/>
        <p:txBody>
          <a:bodyPr/>
          <a:lstStyle/>
          <a:p>
            <a:endParaRPr lang="ro-RO"/>
          </a:p>
        </p:txBody>
      </p:sp>
      <p:sp>
        <p:nvSpPr>
          <p:cNvPr id="4" name="Dreptunghi rotunjit 3"/>
          <p:cNvSpPr/>
          <p:nvPr/>
        </p:nvSpPr>
        <p:spPr>
          <a:xfrm>
            <a:off x="1214414" y="4000504"/>
            <a:ext cx="2214578" cy="714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JUCATORI</a:t>
            </a:r>
            <a:endParaRPr lang="ro-RO" dirty="0"/>
          </a:p>
        </p:txBody>
      </p:sp>
      <p:sp>
        <p:nvSpPr>
          <p:cNvPr id="5" name="Dreptunghi rotunjit 4"/>
          <p:cNvSpPr/>
          <p:nvPr/>
        </p:nvSpPr>
        <p:spPr>
          <a:xfrm>
            <a:off x="5572132" y="4000504"/>
            <a:ext cx="2071702" cy="714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POZITII</a:t>
            </a:r>
            <a:endParaRPr lang="ro-RO" dirty="0"/>
          </a:p>
        </p:txBody>
      </p:sp>
      <p:cxnSp>
        <p:nvCxnSpPr>
          <p:cNvPr id="7" name="Conector drept 6"/>
          <p:cNvCxnSpPr>
            <a:stCxn id="4" idx="3"/>
            <a:endCxn id="5" idx="1"/>
          </p:cNvCxnSpPr>
          <p:nvPr/>
        </p:nvCxnSpPr>
        <p:spPr>
          <a:xfrm>
            <a:off x="3428992" y="4357694"/>
            <a:ext cx="214314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ector drept 8"/>
          <p:cNvCxnSpPr/>
          <p:nvPr/>
        </p:nvCxnSpPr>
        <p:spPr>
          <a:xfrm>
            <a:off x="3428992" y="4143380"/>
            <a:ext cx="285752"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drept 10"/>
          <p:cNvCxnSpPr/>
          <p:nvPr/>
        </p:nvCxnSpPr>
        <p:spPr>
          <a:xfrm flipV="1">
            <a:off x="3428992" y="4357694"/>
            <a:ext cx="285752"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ector drept 12"/>
          <p:cNvCxnSpPr/>
          <p:nvPr/>
        </p:nvCxnSpPr>
        <p:spPr>
          <a:xfrm flipV="1">
            <a:off x="5214942" y="4214818"/>
            <a:ext cx="357190"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ector drept 14"/>
          <p:cNvCxnSpPr/>
          <p:nvPr/>
        </p:nvCxnSpPr>
        <p:spPr>
          <a:xfrm>
            <a:off x="5214942" y="4357694"/>
            <a:ext cx="357190" cy="214314"/>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normAutofit fontScale="92500" lnSpcReduction="10000"/>
          </a:bodyPr>
          <a:lstStyle/>
          <a:p>
            <a:r>
              <a:rPr lang="ro-RO" b="1" dirty="0" smtClean="0"/>
              <a:t>Prima forma normala</a:t>
            </a:r>
          </a:p>
          <a:p>
            <a:pPr>
              <a:buNone/>
            </a:pPr>
            <a:r>
              <a:rPr lang="ro-RO" dirty="0" smtClean="0"/>
              <a:t>O entitate se găseşte în prima forma normală dacă si numai dacă:</a:t>
            </a:r>
          </a:p>
          <a:p>
            <a:pPr>
              <a:buFont typeface="Calibri" pitchFamily="34" charset="0"/>
              <a:buChar char="―"/>
            </a:pPr>
            <a:r>
              <a:rPr lang="ro-RO" dirty="0" smtClean="0"/>
              <a:t>nu există atribute cu valori multiple</a:t>
            </a:r>
          </a:p>
          <a:p>
            <a:pPr>
              <a:buFont typeface="Calibri" pitchFamily="34" charset="0"/>
              <a:buChar char="―"/>
            </a:pPr>
            <a:r>
              <a:rPr lang="ro-RO" dirty="0" smtClean="0"/>
              <a:t>nu există atribute sau grupuri de atribute care se repetă.</a:t>
            </a:r>
          </a:p>
          <a:p>
            <a:pPr>
              <a:buNone/>
            </a:pPr>
            <a:r>
              <a:rPr lang="ro-RO" dirty="0" smtClean="0"/>
              <a:t>	Atributele trebuie să conţină o singura informaţie.</a:t>
            </a:r>
          </a:p>
          <a:p>
            <a:pPr>
              <a:buNone/>
            </a:pPr>
            <a:r>
              <a:rPr lang="ro-RO" dirty="0" smtClean="0"/>
              <a:t>		Dacă un atribut are valori multiple, sau un grup de atribute se repetă, atunci trebuie să creaţi o entitate suplimentară pe care sa o legaţi de entitatea originală printr-o relaţie de 1:m(de unul la mai mulţi).În noua entitate vor fi introduse atributele sau grupurile de atribute care se repetă.</a:t>
            </a:r>
          </a:p>
          <a:p>
            <a:endParaRPr lang="ro-RO" dirty="0"/>
          </a:p>
        </p:txBody>
      </p:sp>
      <p:sp>
        <p:nvSpPr>
          <p:cNvPr id="2" name="Titlu 1"/>
          <p:cNvSpPr>
            <a:spLocks noGrp="1"/>
          </p:cNvSpPr>
          <p:nvPr>
            <p:ph type="title"/>
          </p:nvPr>
        </p:nvSpPr>
        <p:spPr/>
        <p:txBody>
          <a:bodyPr/>
          <a:lstStyle/>
          <a:p>
            <a:r>
              <a:rPr lang="ro-RO" dirty="0" smtClean="0"/>
              <a:t>FORMELE ENTITATILOR</a:t>
            </a:r>
            <a:endParaRPr lang="ro-RO" dirty="0"/>
          </a:p>
        </p:txBody>
      </p:sp>
    </p:spTree>
  </p:cSld>
  <p:clrMapOvr>
    <a:masterClrMapping/>
  </p:clrMapOvr>
  <p:transition>
    <p:cover dir="rd"/>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ârtie">
  <a:themeElements>
    <a:clrScheme name="Hârtie">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Hârtie">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ârtie">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268</TotalTime>
  <Words>1002</Words>
  <Application>Microsoft Office PowerPoint</Application>
  <PresentationFormat>Expunere pe ecran (4:3)</PresentationFormat>
  <Paragraphs>71</Paragraphs>
  <Slides>17</Slides>
  <Notes>0</Notes>
  <HiddenSlides>0</HiddenSlides>
  <MMClips>0</MMClips>
  <ScaleCrop>false</ScaleCrop>
  <HeadingPairs>
    <vt:vector size="4" baseType="variant">
      <vt:variant>
        <vt:lpstr>Temă</vt:lpstr>
      </vt:variant>
      <vt:variant>
        <vt:i4>1</vt:i4>
      </vt:variant>
      <vt:variant>
        <vt:lpstr>Titluri diapozitive</vt:lpstr>
      </vt:variant>
      <vt:variant>
        <vt:i4>17</vt:i4>
      </vt:variant>
    </vt:vector>
  </HeadingPairs>
  <TitlesOfParts>
    <vt:vector size="18" baseType="lpstr">
      <vt:lpstr>Hârtie</vt:lpstr>
      <vt:lpstr>Diapozitivul 1</vt:lpstr>
      <vt:lpstr>           CAMPIONATUL NATIONAL DE FOTBAL</vt:lpstr>
      <vt:lpstr>ENTITATI</vt:lpstr>
      <vt:lpstr>Diapozitivul 4</vt:lpstr>
      <vt:lpstr>RELATII INTRE ENTITATI</vt:lpstr>
      <vt:lpstr>TIPURI DE RELATII</vt:lpstr>
      <vt:lpstr>Diapozitivul 7</vt:lpstr>
      <vt:lpstr>Diapozitivul 8</vt:lpstr>
      <vt:lpstr>FORMELE ENTITATILOR</vt:lpstr>
      <vt:lpstr>Diapozitivul 10</vt:lpstr>
      <vt:lpstr>Diapozitivul 11</vt:lpstr>
      <vt:lpstr>MAPAREA RELATIILOR</vt:lpstr>
      <vt:lpstr>Diapozitivul 13</vt:lpstr>
      <vt:lpstr>Diapozitivul 14</vt:lpstr>
      <vt:lpstr>TIPURI SI SUBTIPURI</vt:lpstr>
      <vt:lpstr>RELATII EXCLUSIVE(ARCE)</vt:lpstr>
      <vt:lpstr>NONTRANSFERABILITATEA</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Diapozitivul 1</dc:title>
  <dc:creator>user</dc:creator>
  <cp:lastModifiedBy>user</cp:lastModifiedBy>
  <cp:revision>26</cp:revision>
  <dcterms:created xsi:type="dcterms:W3CDTF">2010-11-16T06:11:29Z</dcterms:created>
  <dcterms:modified xsi:type="dcterms:W3CDTF">2010-12-13T07:12:33Z</dcterms:modified>
</cp:coreProperties>
</file>