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44" r:id="rId2"/>
    <p:sldMasterId id="2147483756" r:id="rId3"/>
    <p:sldMasterId id="2147483768" r:id="rId4"/>
    <p:sldMasterId id="2147483792" r:id="rId5"/>
    <p:sldMasterId id="2147483804" r:id="rId6"/>
    <p:sldMasterId id="2147483816" r:id="rId7"/>
    <p:sldMasterId id="2147483828" r:id="rId8"/>
    <p:sldMasterId id="2147483840" r:id="rId9"/>
  </p:sldMasterIdLst>
  <p:sldIdLst>
    <p:sldId id="256" r:id="rId10"/>
    <p:sldId id="275" r:id="rId11"/>
    <p:sldId id="260" r:id="rId12"/>
    <p:sldId id="257" r:id="rId13"/>
    <p:sldId id="259" r:id="rId14"/>
    <p:sldId id="263" r:id="rId15"/>
    <p:sldId id="264" r:id="rId16"/>
    <p:sldId id="261" r:id="rId17"/>
    <p:sldId id="265" r:id="rId18"/>
    <p:sldId id="266" r:id="rId19"/>
    <p:sldId id="269" r:id="rId20"/>
    <p:sldId id="270" r:id="rId21"/>
    <p:sldId id="276" r:id="rId22"/>
    <p:sldId id="273" r:id="rId23"/>
    <p:sldId id="272" r:id="rId24"/>
    <p:sldId id="267" r:id="rId25"/>
    <p:sldId id="274" r:id="rId26"/>
    <p:sldId id="268" r:id="rId27"/>
    <p:sldId id="262" r:id="rId28"/>
    <p:sldId id="27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 mediu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il mediu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til mediu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03447BB-5D67-496B-8E87-E561075AD55C}" styleName="Stil întunecat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Dreptunghi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Dreptunghi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Dreptunghi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drep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drep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drep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drep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Dreptunghi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8" name="Substituent conținut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Dreptunghi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Dreptunghi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reptunghi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drep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drep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drep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drep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Dreptunghi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drep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stituent conținut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1" name="Substituent conținut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ubstituent conținut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3" name="Substituent conținut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2" name="Substituent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4" name="Substituent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6" name="Substituent dată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8" name="Conector drep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Dreptunghi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drep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ubstituent conținut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1" name="Substituent dată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22" name="Substituent număr diapozitiv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Substituent subsol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Dreptunghi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drep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drep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drep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ubstituent dată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Substituent subsol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reptunghi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u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5" name="Subtitlu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1" name="Substituent dată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8" name="Substituent subsol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reptunghi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Dreptunghi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Substituent imagine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u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2" name="Subtitlu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20" name="Substituent subsol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reptunghi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reptunghi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reptunghi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reptunghi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9" name="Schemă logică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chemă logică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reptunghi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reptunghi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Dreptunghi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1" name="Dreptunghi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Dreptunghi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Dreptunghi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reptunghi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Dreptunghi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Dreptunghi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ubstituent conținut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Dreptunghi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Dreptunghi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3" name="Dreptunghi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reptunghi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Conector drep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ector drep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ubstituent conținut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2" name="Substituent conținut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drep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Dreptunghi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Dreptunghi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Dreptunghi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Dreptunghi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Dreptunghi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Conector drep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ubstituent conținut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6" name="Substituent conținut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u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Dreptunghi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Dreptunghi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reptunghi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Dreptunghi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reptunghi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Dreptunghi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Dreptunghi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ubstituent conținut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Dreptunghi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ector drep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Dreptunghi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Dreptunghi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reptunghi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22" name="Dreptunghi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Dreptunghi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Dreptunghi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Dreptunghi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Dreptunghi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ector drep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o-RO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Faceți clic pe pictogramă pentru a adăuga o imagine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unghi drept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ă liberă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ă liberă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ă liberă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drep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u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În zigzag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În zigzag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u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u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ă liberă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unghi drept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drep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În zigzag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În zigzag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unghi isoscel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cu un colţ tăiat şi rotunjit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unghi drep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10" name="Formă liberă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ă liberă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unghi drept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unghi isoscel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Conector drept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rept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ă liberă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ă liberă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Dreptunghi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Substituent titlu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1" name="Substituent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27" name="Substituent dată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ubstituent număr diapozitiv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adială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Tor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Substituent titl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stituent tex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24" name="Substituent dată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ubstituent număr diapozitiv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reptunghi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reptunghi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Dreptunghi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Dreptunghi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ă liberă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ă liberă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unghi drept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drep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unghi drept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ector drept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drept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7.xml"/><Relationship Id="rId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mailto:office@btl.ro" TargetMode="Externa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1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aston-martin-db9-sil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59989">
            <a:off x="6357950" y="285728"/>
            <a:ext cx="2381267" cy="178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dirty="0" smtClean="0">
                <a:latin typeface="Courier New" pitchFamily="49" charset="0"/>
                <a:cs typeface="Courier New" pitchFamily="49" charset="0"/>
              </a:rPr>
              <a:t>Închirieri auto</a:t>
            </a:r>
            <a:endParaRPr lang="ro-RO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571472" y="3714752"/>
            <a:ext cx="7772400" cy="1199704"/>
          </a:xfrm>
        </p:spPr>
        <p:txBody>
          <a:bodyPr>
            <a:normAutofit/>
          </a:bodyPr>
          <a:lstStyle/>
          <a:p>
            <a:r>
              <a:rPr lang="en-US" sz="3600" b="1" i="1" u="sng" dirty="0" smtClean="0">
                <a:solidFill>
                  <a:srgbClr val="FFFF00"/>
                </a:solidFill>
                <a:latin typeface="Arabic Typesetting" pitchFamily="66" charset="-78"/>
                <a:cs typeface="Arabic Typesetting" pitchFamily="66" charset="-78"/>
              </a:rPr>
              <a:t>B.T.L. Rent </a:t>
            </a:r>
            <a:endParaRPr lang="ro-RO" sz="3600" b="1" i="1" u="sng" dirty="0">
              <a:solidFill>
                <a:srgbClr val="FFFF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4" name="Imagine 3" descr="BTL-Mar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29929">
            <a:off x="510937" y="369332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Imagine 5" descr="Dacia-Duster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98178">
            <a:off x="285720" y="4214818"/>
            <a:ext cx="2553922" cy="20002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285720" y="142852"/>
            <a:ext cx="5114778" cy="1101248"/>
          </a:xfrm>
        </p:spPr>
        <p:txBody>
          <a:bodyPr/>
          <a:lstStyle/>
          <a:p>
            <a:pPr algn="l"/>
            <a:r>
              <a:rPr lang="en-US" b="1" i="1" u="sng" dirty="0" err="1" smtClean="0">
                <a:solidFill>
                  <a:srgbClr val="FFFF00"/>
                </a:solidFill>
                <a:latin typeface="Algerian" pitchFamily="82" charset="0"/>
              </a:rPr>
              <a:t>Pliantul</a:t>
            </a:r>
            <a:r>
              <a:rPr lang="en-US" b="1" i="1" u="sng" dirty="0" smtClean="0">
                <a:solidFill>
                  <a:srgbClr val="FFFF00"/>
                </a:solidFill>
                <a:latin typeface="Algerian" pitchFamily="82" charset="0"/>
              </a:rPr>
              <a:t> </a:t>
            </a:r>
            <a:r>
              <a:rPr lang="en-US" b="1" i="1" u="sng" dirty="0" err="1" smtClean="0">
                <a:solidFill>
                  <a:srgbClr val="FFFF00"/>
                </a:solidFill>
                <a:latin typeface="Algerian" pitchFamily="82" charset="0"/>
              </a:rPr>
              <a:t>nostru</a:t>
            </a:r>
            <a:r>
              <a:rPr lang="en-US" b="1" i="1" u="sng" dirty="0" smtClean="0">
                <a:solidFill>
                  <a:srgbClr val="FFFF00"/>
                </a:solidFill>
                <a:latin typeface="Algerian" pitchFamily="82" charset="0"/>
              </a:rPr>
              <a:t>: </a:t>
            </a:r>
            <a:endParaRPr lang="ro-RO" b="1" i="1" u="sng" dirty="0"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11" name="Imagine 10" descr="BTL-Mar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29929">
            <a:off x="368062" y="5084238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Imagine 11"/>
          <p:cNvPicPr/>
          <p:nvPr/>
        </p:nvPicPr>
        <p:blipFill>
          <a:blip r:embed="rId3"/>
          <a:srcRect l="27833" t="11414" r="9383" b="7483"/>
          <a:stretch>
            <a:fillRect/>
          </a:stretch>
        </p:blipFill>
        <p:spPr bwMode="auto">
          <a:xfrm>
            <a:off x="3500430" y="214290"/>
            <a:ext cx="5276863" cy="63726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rcRect l="34295" t="12821" r="18429" b="10769"/>
          <a:stretch>
            <a:fillRect/>
          </a:stretch>
        </p:blipFill>
        <p:spPr bwMode="auto">
          <a:xfrm>
            <a:off x="2500298" y="1481138"/>
            <a:ext cx="5429288" cy="5019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text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8" name="Substituent conținut 7"/>
          <p:cNvPicPr>
            <a:picLocks noGrp="1"/>
          </p:cNvPicPr>
          <p:nvPr>
            <p:ph sz="half" idx="1"/>
          </p:nvPr>
        </p:nvPicPr>
        <p:blipFill>
          <a:blip r:embed="rId2"/>
          <a:srcRect l="28060" t="11111" r="9624" b="8108"/>
          <a:stretch>
            <a:fillRect/>
          </a:stretch>
        </p:blipFill>
        <p:spPr bwMode="auto">
          <a:xfrm>
            <a:off x="857224" y="142853"/>
            <a:ext cx="8070876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u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Entitati</a:t>
            </a:r>
            <a:r>
              <a:rPr lang="en-US" dirty="0" smtClean="0"/>
              <a:t>:</a:t>
            </a:r>
            <a:endParaRPr lang="ro-RO" dirty="0"/>
          </a:p>
        </p:txBody>
      </p:sp>
      <p:graphicFrame>
        <p:nvGraphicFramePr>
          <p:cNvPr id="8" name="Substituent conținut 7"/>
          <p:cNvGraphicFramePr>
            <a:graphicFrameLocks noGrp="1"/>
          </p:cNvGraphicFramePr>
          <p:nvPr>
            <p:ph sz="half" idx="1"/>
          </p:nvPr>
        </p:nvGraphicFramePr>
        <p:xfrm>
          <a:off x="3571868" y="2214554"/>
          <a:ext cx="1757346" cy="2357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346"/>
              </a:tblGrid>
              <a:tr h="2357438">
                <a:tc>
                  <a:txBody>
                    <a:bodyPr/>
                    <a:lstStyle/>
                    <a:p>
                      <a:r>
                        <a:rPr lang="en-US" b="1" i="1" u="sng" dirty="0" err="1" smtClean="0">
                          <a:solidFill>
                            <a:srgbClr val="FFFF00"/>
                          </a:solidFill>
                        </a:rPr>
                        <a:t>Angajati</a:t>
                      </a:r>
                      <a:r>
                        <a:rPr lang="en-US" b="1" i="1" u="sng" dirty="0" smtClean="0">
                          <a:solidFill>
                            <a:srgbClr val="FFFF00"/>
                          </a:solidFill>
                        </a:rPr>
                        <a:t>:</a:t>
                      </a:r>
                    </a:p>
                    <a:p>
                      <a:r>
                        <a:rPr lang="en-US" dirty="0" err="1" smtClean="0"/>
                        <a:t>Cnp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Nume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Prenume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Data </a:t>
                      </a:r>
                      <a:r>
                        <a:rPr lang="en-US" dirty="0" err="1" smtClean="0"/>
                        <a:t>nasterii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Adresa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Telefon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E-mail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el 8"/>
          <p:cNvGraphicFramePr>
            <a:graphicFrameLocks noGrp="1"/>
          </p:cNvGraphicFramePr>
          <p:nvPr/>
        </p:nvGraphicFramePr>
        <p:xfrm>
          <a:off x="1214414" y="2214554"/>
          <a:ext cx="1928826" cy="2286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</a:tblGrid>
              <a:tr h="2286016">
                <a:tc>
                  <a:txBody>
                    <a:bodyPr/>
                    <a:lstStyle/>
                    <a:p>
                      <a:r>
                        <a:rPr lang="en-US" i="1" u="sng" dirty="0" err="1" smtClean="0">
                          <a:solidFill>
                            <a:srgbClr val="FFFF00"/>
                          </a:solidFill>
                        </a:rPr>
                        <a:t>Clienti</a:t>
                      </a:r>
                      <a:r>
                        <a:rPr lang="en-US" i="1" u="sng" dirty="0" smtClean="0">
                          <a:solidFill>
                            <a:srgbClr val="FFFF00"/>
                          </a:solidFill>
                        </a:rPr>
                        <a:t>:</a:t>
                      </a:r>
                    </a:p>
                    <a:p>
                      <a:r>
                        <a:rPr lang="en-US" dirty="0" err="1" smtClean="0"/>
                        <a:t>Cnp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Nume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Prenume</a:t>
                      </a:r>
                      <a:endParaRPr lang="en-US" dirty="0" smtClean="0"/>
                    </a:p>
                    <a:p>
                      <a:r>
                        <a:rPr lang="en-US" baseline="0" dirty="0" err="1" smtClean="0"/>
                        <a:t>Telefon</a:t>
                      </a:r>
                      <a:endParaRPr lang="en-US" baseline="0" dirty="0" smtClean="0"/>
                    </a:p>
                    <a:p>
                      <a:endParaRPr lang="en-US" baseline="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el 9"/>
          <p:cNvGraphicFramePr>
            <a:graphicFrameLocks noGrp="1"/>
          </p:cNvGraphicFramePr>
          <p:nvPr/>
        </p:nvGraphicFramePr>
        <p:xfrm>
          <a:off x="5929322" y="2428868"/>
          <a:ext cx="235745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</a:tblGrid>
              <a:tr h="2000264">
                <a:tc>
                  <a:txBody>
                    <a:bodyPr/>
                    <a:lstStyle/>
                    <a:p>
                      <a:r>
                        <a:rPr lang="en-US" i="1" u="sng" dirty="0" smtClean="0">
                          <a:solidFill>
                            <a:srgbClr val="FFFF00"/>
                          </a:solidFill>
                        </a:rPr>
                        <a:t>Automobile:</a:t>
                      </a:r>
                    </a:p>
                    <a:p>
                      <a:r>
                        <a:rPr lang="en-US" dirty="0" err="1" smtClean="0"/>
                        <a:t>Marca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Model</a:t>
                      </a:r>
                    </a:p>
                    <a:p>
                      <a:r>
                        <a:rPr lang="en-US" dirty="0" err="1" smtClean="0"/>
                        <a:t>Pret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zi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Putere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Caracteristici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speciale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Relatii</a:t>
            </a:r>
            <a:r>
              <a:rPr lang="en-US" dirty="0" smtClean="0"/>
              <a:t/>
            </a:r>
            <a:br>
              <a:rPr lang="en-US" dirty="0" smtClean="0"/>
            </a:br>
            <a:endParaRPr lang="ro-RO" dirty="0"/>
          </a:p>
        </p:txBody>
      </p:sp>
      <p:sp>
        <p:nvSpPr>
          <p:cNvPr id="7" name="Substituent conținut 6"/>
          <p:cNvSpPr>
            <a:spLocks noGrp="1"/>
          </p:cNvSpPr>
          <p:nvPr>
            <p:ph sz="half" idx="1"/>
          </p:nvPr>
        </p:nvSpPr>
        <p:spPr>
          <a:xfrm>
            <a:off x="142844" y="1714488"/>
            <a:ext cx="4038600" cy="443484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Reprezinta</a:t>
            </a:r>
            <a:r>
              <a:rPr lang="en-US" dirty="0" smtClean="0"/>
              <a:t> o </a:t>
            </a:r>
            <a:r>
              <a:rPr lang="en-US" dirty="0" err="1" smtClean="0"/>
              <a:t>inportanta</a:t>
            </a:r>
            <a:r>
              <a:rPr lang="en-US" dirty="0" smtClean="0"/>
              <a:t> </a:t>
            </a:r>
            <a:r>
              <a:rPr lang="en-US" dirty="0" err="1" smtClean="0"/>
              <a:t>semnificativa</a:t>
            </a:r>
            <a:r>
              <a:rPr lang="en-US" dirty="0" smtClean="0"/>
              <a:t> in </a:t>
            </a:r>
            <a:r>
              <a:rPr lang="en-US" dirty="0" err="1" smtClean="0"/>
              <a:t>mediul</a:t>
            </a:r>
            <a:r>
              <a:rPr lang="en-US" dirty="0" smtClean="0"/>
              <a:t> </a:t>
            </a:r>
            <a:r>
              <a:rPr lang="en-US" dirty="0" err="1" smtClean="0"/>
              <a:t>afacerilor</a:t>
            </a:r>
            <a:endParaRPr lang="en-US" dirty="0" smtClean="0"/>
          </a:p>
          <a:p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interconectate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</a:t>
            </a:r>
            <a:r>
              <a:rPr lang="en-US" dirty="0" err="1" smtClean="0"/>
              <a:t>ele</a:t>
            </a:r>
            <a:endParaRPr lang="en-US" dirty="0" smtClean="0"/>
          </a:p>
          <a:p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mereu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</a:t>
            </a:r>
            <a:r>
              <a:rPr lang="en-US" dirty="0" err="1" smtClean="0"/>
              <a:t>doua</a:t>
            </a:r>
            <a:r>
              <a:rPr lang="en-US" dirty="0" smtClean="0"/>
              <a:t> </a:t>
            </a:r>
            <a:r>
              <a:rPr lang="en-US" dirty="0" err="1" smtClean="0"/>
              <a:t>entitati</a:t>
            </a:r>
            <a:endParaRPr lang="en-US" dirty="0" smtClean="0"/>
          </a:p>
          <a:p>
            <a:r>
              <a:rPr lang="en-US" dirty="0" smtClean="0"/>
              <a:t>Au </a:t>
            </a:r>
            <a:r>
              <a:rPr lang="en-US" dirty="0" err="1" smtClean="0"/>
              <a:t>mereu</a:t>
            </a:r>
            <a:r>
              <a:rPr lang="en-US" dirty="0" smtClean="0"/>
              <a:t> </a:t>
            </a:r>
            <a:r>
              <a:rPr lang="en-US" dirty="0" err="1" smtClean="0"/>
              <a:t>doupa</a:t>
            </a:r>
            <a:r>
              <a:rPr lang="en-US" dirty="0" smtClean="0"/>
              <a:t> </a:t>
            </a:r>
            <a:r>
              <a:rPr lang="en-US" dirty="0" err="1" smtClean="0"/>
              <a:t>parti</a:t>
            </a:r>
            <a:endParaRPr lang="en-US" dirty="0" smtClean="0"/>
          </a:p>
          <a:p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numite</a:t>
            </a:r>
            <a:r>
              <a:rPr lang="en-US" dirty="0" smtClean="0"/>
              <a:t> la </a:t>
            </a:r>
            <a:r>
              <a:rPr lang="en-US" dirty="0" err="1" smtClean="0"/>
              <a:t>ambele</a:t>
            </a:r>
            <a:r>
              <a:rPr lang="en-US" dirty="0" smtClean="0"/>
              <a:t> </a:t>
            </a:r>
            <a:r>
              <a:rPr lang="en-US" dirty="0" err="1" smtClean="0"/>
              <a:t>capete</a:t>
            </a:r>
            <a:endParaRPr lang="en-US" dirty="0" smtClean="0"/>
          </a:p>
          <a:p>
            <a:r>
              <a:rPr lang="en-US" dirty="0" smtClean="0"/>
              <a:t>Au un grad de </a:t>
            </a:r>
            <a:r>
              <a:rPr lang="en-US" dirty="0" err="1" smtClean="0"/>
              <a:t>cardinalitate</a:t>
            </a:r>
            <a:endParaRPr lang="ro-RO" dirty="0"/>
          </a:p>
        </p:txBody>
      </p:sp>
      <p:graphicFrame>
        <p:nvGraphicFramePr>
          <p:cNvPr id="5" name="Substituent conținut 4"/>
          <p:cNvGraphicFramePr>
            <a:graphicFrameLocks noGrp="1"/>
          </p:cNvGraphicFramePr>
          <p:nvPr>
            <p:ph sz="half" idx="2"/>
          </p:nvPr>
        </p:nvGraphicFramePr>
        <p:xfrm>
          <a:off x="4143372" y="2571744"/>
          <a:ext cx="1638312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312"/>
              </a:tblGrid>
              <a:tr h="2008191">
                <a:tc>
                  <a:txBody>
                    <a:bodyPr/>
                    <a:lstStyle/>
                    <a:p>
                      <a:r>
                        <a:rPr lang="en-US" i="1" u="sng" dirty="0" err="1" smtClean="0">
                          <a:solidFill>
                            <a:srgbClr val="FFFF00"/>
                          </a:solidFill>
                        </a:rPr>
                        <a:t>Clienti</a:t>
                      </a:r>
                      <a:r>
                        <a:rPr lang="en-US" i="1" u="sng" dirty="0" smtClean="0">
                          <a:solidFill>
                            <a:srgbClr val="FFFF00"/>
                          </a:solidFill>
                        </a:rPr>
                        <a:t>:</a:t>
                      </a:r>
                    </a:p>
                    <a:p>
                      <a:r>
                        <a:rPr lang="en-US" dirty="0" err="1" smtClean="0"/>
                        <a:t>Cnp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Nume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Prenume</a:t>
                      </a:r>
                      <a:endParaRPr lang="en-US" dirty="0" smtClean="0"/>
                    </a:p>
                    <a:p>
                      <a:r>
                        <a:rPr lang="en-US" baseline="0" dirty="0" err="1" smtClean="0"/>
                        <a:t>Telefon</a:t>
                      </a:r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endParaRPr lang="ro-RO" i="1" u="sng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6572264" y="4000504"/>
          <a:ext cx="240509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090"/>
              </a:tblGrid>
              <a:tr h="1857388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Automobile:</a:t>
                      </a:r>
                    </a:p>
                    <a:p>
                      <a:r>
                        <a:rPr lang="en-US" dirty="0" err="1" smtClean="0"/>
                        <a:t>Marca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Model</a:t>
                      </a:r>
                    </a:p>
                    <a:p>
                      <a:r>
                        <a:rPr lang="en-US" dirty="0" err="1" smtClean="0"/>
                        <a:t>Pret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zi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Putere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Caracteristici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speciale</a:t>
                      </a:r>
                      <a:endParaRPr lang="en-US" dirty="0" smtClean="0"/>
                    </a:p>
                    <a:p>
                      <a:endParaRPr lang="ro-RO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8" name="Conector drept cu săgeată 17"/>
          <p:cNvCxnSpPr/>
          <p:nvPr/>
        </p:nvCxnSpPr>
        <p:spPr>
          <a:xfrm>
            <a:off x="5786446" y="3071810"/>
            <a:ext cx="1785950" cy="9286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tăText 18"/>
          <p:cNvSpPr txBox="1"/>
          <p:nvPr/>
        </p:nvSpPr>
        <p:spPr>
          <a:xfrm>
            <a:off x="5929322" y="2786058"/>
            <a:ext cx="7858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 smtClean="0"/>
              <a:t>Inchiriaza</a:t>
            </a:r>
            <a:endParaRPr lang="ro-RO" sz="1050" dirty="0"/>
          </a:p>
        </p:txBody>
      </p:sp>
      <p:sp>
        <p:nvSpPr>
          <p:cNvPr id="21" name="CasetăText 20"/>
          <p:cNvSpPr txBox="1"/>
          <p:nvPr/>
        </p:nvSpPr>
        <p:spPr>
          <a:xfrm>
            <a:off x="7643834" y="3643314"/>
            <a:ext cx="9286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/>
              <a:t>Inchiriata</a:t>
            </a:r>
            <a:r>
              <a:rPr lang="en-US" sz="900" dirty="0" smtClean="0"/>
              <a:t> de </a:t>
            </a:r>
            <a:endParaRPr lang="ro-RO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19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3"/>
          <p:cNvSpPr>
            <a:spLocks noGrp="1"/>
          </p:cNvSpPr>
          <p:nvPr>
            <p:ph type="title"/>
          </p:nvPr>
        </p:nvSpPr>
        <p:spPr>
          <a:xfrm>
            <a:off x="457200" y="642918"/>
            <a:ext cx="5757874" cy="1204170"/>
          </a:xfrm>
        </p:spPr>
        <p:txBody>
          <a:bodyPr/>
          <a:lstStyle/>
          <a:p>
            <a:r>
              <a:rPr lang="en-US" b="1" i="1" u="sng" dirty="0" err="1" smtClean="0"/>
              <a:t>Erd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diagrama</a:t>
            </a:r>
            <a:endParaRPr lang="ro-RO" b="1" i="1" u="sng" dirty="0"/>
          </a:p>
        </p:txBody>
      </p:sp>
      <p:sp>
        <p:nvSpPr>
          <p:cNvPr id="7" name="Substituent text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Substituent text 7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Conventiile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desenare</a:t>
            </a:r>
            <a:r>
              <a:rPr lang="en-US" dirty="0" smtClean="0">
                <a:solidFill>
                  <a:srgbClr val="FF0000"/>
                </a:solidFill>
              </a:rPr>
              <a:t> a </a:t>
            </a:r>
            <a:r>
              <a:rPr lang="en-US" dirty="0" err="1" smtClean="0">
                <a:solidFill>
                  <a:srgbClr val="FF0000"/>
                </a:solidFill>
              </a:rPr>
              <a:t>unei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diagrame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ro-RO" dirty="0">
              <a:solidFill>
                <a:srgbClr val="FF0000"/>
              </a:solidFill>
            </a:endParaRP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Este </a:t>
            </a:r>
            <a:r>
              <a:rPr lang="en-US" dirty="0" err="1" smtClean="0"/>
              <a:t>eficient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comunicam</a:t>
            </a:r>
            <a:r>
              <a:rPr lang="en-US" dirty="0" smtClean="0"/>
              <a:t> </a:t>
            </a:r>
            <a:r>
              <a:rPr lang="en-US" dirty="0" err="1" smtClean="0"/>
              <a:t>informatia</a:t>
            </a:r>
            <a:r>
              <a:rPr lang="en-US" dirty="0" smtClean="0"/>
              <a:t> </a:t>
            </a:r>
            <a:r>
              <a:rPr lang="en-US" dirty="0" err="1" smtClean="0"/>
              <a:t>intr</a:t>
            </a:r>
            <a:r>
              <a:rPr lang="en-US" dirty="0" smtClean="0"/>
              <a:t>-un mod care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inteles</a:t>
            </a:r>
            <a:r>
              <a:rPr lang="en-US" dirty="0" smtClean="0"/>
              <a:t> </a:t>
            </a:r>
            <a:r>
              <a:rPr lang="en-US" dirty="0" err="1" smtClean="0"/>
              <a:t>usor</a:t>
            </a:r>
            <a:r>
              <a:rPr lang="en-US" dirty="0" smtClean="0"/>
              <a:t> de </a:t>
            </a:r>
            <a:r>
              <a:rPr lang="en-US" dirty="0" err="1" smtClean="0"/>
              <a:t>catre</a:t>
            </a:r>
            <a:r>
              <a:rPr lang="en-US" dirty="0" smtClean="0"/>
              <a:t> </a:t>
            </a:r>
            <a:r>
              <a:rPr lang="en-US" dirty="0" err="1" smtClean="0"/>
              <a:t>oameni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</a:t>
            </a:r>
            <a:r>
              <a:rPr lang="en-US" dirty="0" err="1" smtClean="0"/>
              <a:t>diagrama</a:t>
            </a:r>
            <a:r>
              <a:rPr lang="en-US" dirty="0" smtClean="0"/>
              <a:t> </a:t>
            </a:r>
            <a:r>
              <a:rPr lang="en-US" dirty="0" err="1" smtClean="0"/>
              <a:t>Erd</a:t>
            </a:r>
            <a:r>
              <a:rPr lang="en-US" dirty="0" smtClean="0"/>
              <a:t> </a:t>
            </a:r>
            <a:r>
              <a:rPr lang="en-US" dirty="0" err="1" smtClean="0"/>
              <a:t>putem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scriem</a:t>
            </a:r>
            <a:r>
              <a:rPr lang="en-US" dirty="0" smtClean="0"/>
              <a:t> </a:t>
            </a:r>
            <a:r>
              <a:rPr lang="en-US" dirty="0" err="1" smtClean="0"/>
              <a:t>lucrurile</a:t>
            </a:r>
            <a:r>
              <a:rPr lang="en-US" dirty="0" smtClean="0"/>
              <a:t> </a:t>
            </a:r>
            <a:r>
              <a:rPr lang="en-US" dirty="0" err="1" smtClean="0"/>
              <a:t>diferite</a:t>
            </a:r>
            <a:r>
              <a:rPr lang="en-US" dirty="0" smtClean="0"/>
              <a:t> din </a:t>
            </a:r>
            <a:r>
              <a:rPr lang="en-US" dirty="0" err="1" smtClean="0"/>
              <a:t>cauza</a:t>
            </a:r>
            <a:r>
              <a:rPr lang="en-US" dirty="0" smtClean="0"/>
              <a:t> </a:t>
            </a:r>
            <a:r>
              <a:rPr lang="en-US" dirty="0" err="1" smtClean="0"/>
              <a:t>felului</a:t>
            </a:r>
            <a:r>
              <a:rPr lang="en-US" dirty="0" smtClean="0"/>
              <a:t> cum </a:t>
            </a:r>
            <a:r>
              <a:rPr lang="en-US" dirty="0" err="1" smtClean="0"/>
              <a:t>vorbim</a:t>
            </a:r>
            <a:r>
              <a:rPr lang="en-US" dirty="0" smtClean="0"/>
              <a:t>, </a:t>
            </a:r>
            <a:r>
              <a:rPr lang="en-US" dirty="0" err="1" smtClean="0"/>
              <a:t>accentul</a:t>
            </a:r>
            <a:r>
              <a:rPr lang="en-US" dirty="0" smtClean="0"/>
              <a:t> </a:t>
            </a:r>
            <a:r>
              <a:rPr lang="en-US" dirty="0" err="1" smtClean="0"/>
              <a:t>nostru</a:t>
            </a:r>
            <a:r>
              <a:rPr lang="en-US" dirty="0" smtClean="0"/>
              <a:t>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asa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departe</a:t>
            </a:r>
            <a:r>
              <a:rPr lang="en-US" dirty="0" smtClean="0"/>
              <a:t>,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toata</a:t>
            </a:r>
            <a:r>
              <a:rPr lang="en-US" dirty="0" smtClean="0"/>
              <a:t> </a:t>
            </a:r>
            <a:r>
              <a:rPr lang="en-US" dirty="0" err="1" smtClean="0"/>
              <a:t>lumea</a:t>
            </a:r>
            <a:r>
              <a:rPr lang="en-US" dirty="0" smtClean="0"/>
              <a:t> </a:t>
            </a:r>
            <a:r>
              <a:rPr lang="en-US" dirty="0" err="1" smtClean="0"/>
              <a:t>deseneaza</a:t>
            </a:r>
            <a:r>
              <a:rPr lang="en-US" dirty="0" smtClean="0"/>
              <a:t> </a:t>
            </a:r>
            <a:r>
              <a:rPr lang="en-US" dirty="0" err="1" smtClean="0"/>
              <a:t>diagrame</a:t>
            </a:r>
            <a:r>
              <a:rPr lang="en-US" dirty="0" smtClean="0"/>
              <a:t> conform </a:t>
            </a:r>
            <a:r>
              <a:rPr lang="en-US" dirty="0" err="1" smtClean="0"/>
              <a:t>unosr</a:t>
            </a:r>
            <a:r>
              <a:rPr lang="en-US" dirty="0" smtClean="0"/>
              <a:t> </a:t>
            </a:r>
            <a:r>
              <a:rPr lang="en-US" dirty="0" err="1" smtClean="0"/>
              <a:t>criterii</a:t>
            </a:r>
            <a:r>
              <a:rPr lang="en-US" dirty="0" smtClean="0"/>
              <a:t>. </a:t>
            </a:r>
            <a:endParaRPr lang="ro-RO" dirty="0"/>
          </a:p>
        </p:txBody>
      </p:sp>
      <p:sp>
        <p:nvSpPr>
          <p:cNvPr id="9" name="Substituent conținut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err="1" smtClean="0"/>
              <a:t>Entitatea</a:t>
            </a:r>
            <a:r>
              <a:rPr lang="en-US" dirty="0" smtClean="0"/>
              <a:t> e </a:t>
            </a:r>
            <a:r>
              <a:rPr lang="en-US" dirty="0" err="1" smtClean="0"/>
              <a:t>reprezentata</a:t>
            </a:r>
            <a:r>
              <a:rPr lang="en-US" dirty="0" smtClean="0"/>
              <a:t> de  “</a:t>
            </a:r>
            <a:r>
              <a:rPr lang="en-US" dirty="0" err="1" smtClean="0"/>
              <a:t>softboxes</a:t>
            </a:r>
            <a:r>
              <a:rPr lang="en-US" dirty="0" smtClean="0"/>
              <a:t>”</a:t>
            </a:r>
          </a:p>
          <a:p>
            <a:r>
              <a:rPr lang="en-US" dirty="0" err="1" smtClean="0"/>
              <a:t>Numele</a:t>
            </a:r>
            <a:r>
              <a:rPr lang="en-US" dirty="0" smtClean="0"/>
              <a:t> </a:t>
            </a:r>
            <a:r>
              <a:rPr lang="en-US" dirty="0" err="1" smtClean="0"/>
              <a:t>entitatilor</a:t>
            </a:r>
            <a:r>
              <a:rPr lang="en-US" dirty="0" smtClean="0"/>
              <a:t> </a:t>
            </a:r>
            <a:r>
              <a:rPr lang="en-US" dirty="0" err="1" smtClean="0"/>
              <a:t>vor</a:t>
            </a:r>
            <a:r>
              <a:rPr lang="en-US" dirty="0" smtClean="0"/>
              <a:t>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trebute</a:t>
            </a:r>
            <a:r>
              <a:rPr lang="en-US" dirty="0" smtClean="0"/>
              <a:t> in “</a:t>
            </a:r>
            <a:r>
              <a:rPr lang="en-US" dirty="0" err="1" smtClean="0"/>
              <a:t>softboxes</a:t>
            </a:r>
            <a:r>
              <a:rPr lang="en-US" dirty="0" smtClean="0"/>
              <a:t>”</a:t>
            </a:r>
          </a:p>
          <a:p>
            <a:r>
              <a:rPr lang="en-US" dirty="0" err="1" smtClean="0"/>
              <a:t>Numele</a:t>
            </a:r>
            <a:r>
              <a:rPr lang="en-US" dirty="0" smtClean="0"/>
              <a:t>  </a:t>
            </a:r>
            <a:r>
              <a:rPr lang="en-US" dirty="0" err="1" smtClean="0"/>
              <a:t>entitatilor</a:t>
            </a:r>
            <a:r>
              <a:rPr lang="en-US" dirty="0" smtClean="0"/>
              <a:t> 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indoteauna</a:t>
            </a:r>
            <a:r>
              <a:rPr lang="en-US" dirty="0" smtClean="0"/>
              <a:t> </a:t>
            </a:r>
            <a:r>
              <a:rPr lang="en-US" dirty="0" err="1" smtClean="0"/>
              <a:t>trecute</a:t>
            </a:r>
            <a:r>
              <a:rPr lang="en-US" dirty="0" smtClean="0"/>
              <a:t> la singular 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scrise</a:t>
            </a:r>
            <a:r>
              <a:rPr lang="en-US" dirty="0" smtClean="0"/>
              <a:t> cu </a:t>
            </a:r>
            <a:r>
              <a:rPr lang="en-US" dirty="0" err="1" smtClean="0"/>
              <a:t>litere</a:t>
            </a:r>
            <a:r>
              <a:rPr lang="en-US" dirty="0" smtClean="0"/>
              <a:t> </a:t>
            </a:r>
            <a:r>
              <a:rPr lang="en-US" dirty="0" err="1" smtClean="0"/>
              <a:t>mari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Relatiile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linii</a:t>
            </a:r>
            <a:r>
              <a:rPr lang="en-US" dirty="0" smtClean="0"/>
              <a:t> care </a:t>
            </a:r>
            <a:r>
              <a:rPr lang="en-US" dirty="0" err="1" smtClean="0"/>
              <a:t>conecteaza</a:t>
            </a:r>
            <a:r>
              <a:rPr lang="en-US" dirty="0" smtClean="0"/>
              <a:t> </a:t>
            </a:r>
            <a:r>
              <a:rPr lang="en-US" dirty="0" err="1" smtClean="0"/>
              <a:t>entitatiile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linii</a:t>
            </a:r>
            <a:r>
              <a:rPr lang="en-US" dirty="0" smtClean="0"/>
              <a:t> </a:t>
            </a:r>
            <a:r>
              <a:rPr lang="en-US" dirty="0" err="1" smtClean="0"/>
              <a:t>punctate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continue,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build="p"/>
      <p:bldP spid="5" grpId="0" build="p"/>
      <p:bldP spid="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ine 8"/>
          <p:cNvPicPr/>
          <p:nvPr/>
        </p:nvPicPr>
        <p:blipFill>
          <a:blip r:embed="rId2"/>
          <a:srcRect l="26238" t="8434" r="25664" b="6882"/>
          <a:stretch>
            <a:fillRect/>
          </a:stretch>
        </p:blipFill>
        <p:spPr bwMode="auto">
          <a:xfrm>
            <a:off x="2571736" y="142852"/>
            <a:ext cx="6197964" cy="650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u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002060"/>
                </a:solidFill>
              </a:rPr>
              <a:t>ERD</a:t>
            </a:r>
            <a:endParaRPr lang="ro-RO" b="1" i="1" u="sng" dirty="0">
              <a:solidFill>
                <a:srgbClr val="002060"/>
              </a:solidFill>
            </a:endParaRPr>
          </a:p>
        </p:txBody>
      </p:sp>
      <p:pic>
        <p:nvPicPr>
          <p:cNvPr id="15" name="Imagine 14" descr="BTL-Mar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29929">
            <a:off x="439499" y="5227115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3"/>
          <p:cNvSpPr>
            <a:spLocks noGrp="1"/>
          </p:cNvSpPr>
          <p:nvPr>
            <p:ph type="title"/>
          </p:nvPr>
        </p:nvSpPr>
        <p:spPr>
          <a:xfrm rot="21333241">
            <a:off x="457200" y="274638"/>
            <a:ext cx="7467600" cy="1143000"/>
          </a:xfrm>
        </p:spPr>
        <p:txBody>
          <a:bodyPr/>
          <a:lstStyle/>
          <a:p>
            <a:r>
              <a:rPr lang="en-US" b="1" i="1" u="sng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Subtipuri</a:t>
            </a:r>
            <a:endParaRPr lang="ro-RO" b="1" i="1" u="sng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1"/>
          </p:nvPr>
        </p:nvSpPr>
        <p:spPr>
          <a:xfrm rot="21265653">
            <a:off x="285720" y="3286124"/>
            <a:ext cx="3214710" cy="3143272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Supertipurile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subtipurile</a:t>
            </a:r>
            <a:r>
              <a:rPr lang="en-US" dirty="0" smtClean="0"/>
              <a:t>  </a:t>
            </a:r>
            <a:r>
              <a:rPr lang="en-US" dirty="0" err="1" smtClean="0"/>
              <a:t>apar</a:t>
            </a:r>
            <a:r>
              <a:rPr lang="en-US" dirty="0" smtClean="0"/>
              <a:t> </a:t>
            </a:r>
            <a:r>
              <a:rPr lang="en-US" dirty="0" err="1" smtClean="0"/>
              <a:t>frecvent</a:t>
            </a:r>
            <a:r>
              <a:rPr lang="en-US" dirty="0" smtClean="0"/>
              <a:t> in </a:t>
            </a:r>
            <a:r>
              <a:rPr lang="en-US" dirty="0" err="1" smtClean="0"/>
              <a:t>lumea</a:t>
            </a:r>
            <a:r>
              <a:rPr lang="en-US" dirty="0" smtClean="0"/>
              <a:t> </a:t>
            </a:r>
            <a:r>
              <a:rPr lang="en-US" dirty="0" err="1" smtClean="0"/>
              <a:t>reala-comenzi</a:t>
            </a:r>
            <a:r>
              <a:rPr lang="en-US" dirty="0" smtClean="0"/>
              <a:t> de </a:t>
            </a:r>
            <a:r>
              <a:rPr lang="en-US" dirty="0" err="1" smtClean="0"/>
              <a:t>mancare-pungi</a:t>
            </a:r>
            <a:r>
              <a:rPr lang="en-US" dirty="0" smtClean="0"/>
              <a:t> de </a:t>
            </a:r>
            <a:r>
              <a:rPr lang="en-US" dirty="0" err="1" smtClean="0"/>
              <a:t>cumparaturi</a:t>
            </a:r>
            <a:r>
              <a:rPr lang="en-US" dirty="0" smtClean="0"/>
              <a:t>(de </a:t>
            </a:r>
            <a:r>
              <a:rPr lang="en-US" dirty="0" err="1" smtClean="0"/>
              <a:t>hartie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de plastic), </a:t>
            </a:r>
            <a:r>
              <a:rPr lang="en-US" dirty="0" err="1" smtClean="0"/>
              <a:t>platirea</a:t>
            </a:r>
            <a:r>
              <a:rPr lang="en-US" dirty="0" smtClean="0"/>
              <a:t>( </a:t>
            </a:r>
            <a:r>
              <a:rPr lang="en-US" dirty="0" err="1" smtClean="0"/>
              <a:t>bani</a:t>
            </a:r>
            <a:r>
              <a:rPr lang="en-US" dirty="0" smtClean="0"/>
              <a:t> </a:t>
            </a:r>
            <a:r>
              <a:rPr lang="en-US" dirty="0" err="1" smtClean="0"/>
              <a:t>gheata</a:t>
            </a:r>
            <a:r>
              <a:rPr lang="en-US" dirty="0" smtClean="0"/>
              <a:t>, card)</a:t>
            </a:r>
            <a:endParaRPr lang="ro-RO" dirty="0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2"/>
          </p:nvPr>
        </p:nvSpPr>
        <p:spPr>
          <a:xfrm rot="173170">
            <a:off x="3143240" y="571480"/>
            <a:ext cx="3371848" cy="3786214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Deseori</a:t>
            </a:r>
            <a:r>
              <a:rPr lang="en-US" dirty="0" smtClean="0"/>
              <a:t> </a:t>
            </a:r>
            <a:r>
              <a:rPr lang="en-US" dirty="0" err="1" smtClean="0"/>
              <a:t>cateva</a:t>
            </a:r>
            <a:r>
              <a:rPr lang="en-US" dirty="0" smtClean="0"/>
              <a:t> </a:t>
            </a:r>
            <a:r>
              <a:rPr lang="en-US" dirty="0" err="1" smtClean="0"/>
              <a:t>instante</a:t>
            </a:r>
            <a:r>
              <a:rPr lang="en-US" dirty="0" smtClean="0"/>
              <a:t> </a:t>
            </a:r>
            <a:r>
              <a:rPr lang="en-US" dirty="0" err="1" smtClean="0"/>
              <a:t>dintr</a:t>
            </a:r>
            <a:r>
              <a:rPr lang="en-US" dirty="0" smtClean="0"/>
              <a:t>-o </a:t>
            </a:r>
            <a:r>
              <a:rPr lang="en-US" dirty="0" err="1" smtClean="0"/>
              <a:t>entitate</a:t>
            </a:r>
            <a:r>
              <a:rPr lang="en-US" dirty="0" smtClean="0"/>
              <a:t> au </a:t>
            </a:r>
            <a:r>
              <a:rPr lang="en-US" dirty="0" err="1" smtClean="0"/>
              <a:t>atribute</a:t>
            </a:r>
            <a:r>
              <a:rPr lang="en-US" dirty="0" smtClean="0"/>
              <a:t> </a:t>
            </a:r>
            <a:r>
              <a:rPr lang="en-US" dirty="0" err="1" smtClean="0"/>
              <a:t>relatii</a:t>
            </a:r>
            <a:r>
              <a:rPr lang="en-US" dirty="0" smtClean="0"/>
              <a:t> care </a:t>
            </a:r>
            <a:r>
              <a:rPr lang="en-US" dirty="0" err="1" smtClean="0"/>
              <a:t>alte</a:t>
            </a:r>
            <a:r>
              <a:rPr lang="en-US" dirty="0" smtClean="0"/>
              <a:t> </a:t>
            </a:r>
            <a:r>
              <a:rPr lang="en-US" dirty="0" err="1" smtClean="0"/>
              <a:t>instante</a:t>
            </a:r>
            <a:r>
              <a:rPr lang="en-US" dirty="0" smtClean="0"/>
              <a:t> nu le au. </a:t>
            </a:r>
            <a:r>
              <a:rPr lang="en-US" dirty="0" err="1" smtClean="0"/>
              <a:t>Imaginativa</a:t>
            </a:r>
            <a:r>
              <a:rPr lang="en-US" dirty="0" smtClean="0"/>
              <a:t> o </a:t>
            </a:r>
            <a:r>
              <a:rPr lang="en-US" dirty="0" err="1" smtClean="0"/>
              <a:t>afacere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trebuie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tina</a:t>
            </a:r>
            <a:r>
              <a:rPr lang="en-US" dirty="0" smtClean="0"/>
              <a:t> in </a:t>
            </a:r>
            <a:r>
              <a:rPr lang="en-US" dirty="0" err="1" smtClean="0"/>
              <a:t>evidenta</a:t>
            </a:r>
            <a:r>
              <a:rPr lang="en-US" dirty="0" smtClean="0"/>
              <a:t> </a:t>
            </a:r>
            <a:r>
              <a:rPr lang="en-US" dirty="0" err="1" smtClean="0"/>
              <a:t>valoarea</a:t>
            </a:r>
            <a:r>
              <a:rPr lang="en-US" dirty="0" smtClean="0"/>
              <a:t> </a:t>
            </a:r>
            <a:r>
              <a:rPr lang="en-US" dirty="0" err="1" smtClean="0"/>
              <a:t>platii</a:t>
            </a:r>
            <a:r>
              <a:rPr lang="en-US" dirty="0" smtClean="0"/>
              <a:t> </a:t>
            </a:r>
            <a:r>
              <a:rPr lang="en-US" dirty="0" err="1" smtClean="0"/>
              <a:t>clientilor</a:t>
            </a:r>
            <a:r>
              <a:rPr lang="en-US" dirty="0" smtClean="0"/>
              <a:t>. </a:t>
            </a:r>
            <a:r>
              <a:rPr lang="en-US" dirty="0" err="1" smtClean="0"/>
              <a:t>Clienti</a:t>
            </a:r>
            <a:r>
              <a:rPr lang="en-US" dirty="0" smtClean="0"/>
              <a:t> pot </a:t>
            </a:r>
            <a:r>
              <a:rPr lang="en-US" dirty="0" err="1" smtClean="0"/>
              <a:t>plati</a:t>
            </a:r>
            <a:r>
              <a:rPr lang="en-US" dirty="0" smtClean="0"/>
              <a:t> cu </a:t>
            </a:r>
            <a:r>
              <a:rPr lang="en-US" dirty="0" err="1" smtClean="0"/>
              <a:t>bani</a:t>
            </a:r>
            <a:r>
              <a:rPr lang="en-US" dirty="0" smtClean="0"/>
              <a:t> </a:t>
            </a:r>
            <a:r>
              <a:rPr lang="en-US" dirty="0" err="1" smtClean="0"/>
              <a:t>gheata</a:t>
            </a:r>
            <a:r>
              <a:rPr lang="en-US" dirty="0" smtClean="0"/>
              <a:t>, cu </a:t>
            </a:r>
            <a:r>
              <a:rPr lang="en-US" dirty="0" err="1" smtClean="0"/>
              <a:t>cec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cu </a:t>
            </a:r>
            <a:r>
              <a:rPr lang="en-US" dirty="0" err="1" smtClean="0"/>
              <a:t>cartile</a:t>
            </a:r>
            <a:r>
              <a:rPr lang="en-US" dirty="0" smtClean="0"/>
              <a:t> de credit</a:t>
            </a:r>
            <a:endParaRPr lang="ro-RO" dirty="0"/>
          </a:p>
        </p:txBody>
      </p:sp>
      <p:pic>
        <p:nvPicPr>
          <p:cNvPr id="7" name="Imagine 6"/>
          <p:cNvPicPr/>
          <p:nvPr/>
        </p:nvPicPr>
        <p:blipFill>
          <a:blip r:embed="rId2"/>
          <a:srcRect l="76421" t="33634" r="3623" b="33333"/>
          <a:stretch>
            <a:fillRect/>
          </a:stretch>
        </p:blipFill>
        <p:spPr bwMode="auto">
          <a:xfrm>
            <a:off x="6000760" y="2428868"/>
            <a:ext cx="2904260" cy="386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Registrul</a:t>
            </a:r>
            <a:r>
              <a:rPr lang="en-US" dirty="0" smtClean="0"/>
              <a:t>:</a:t>
            </a:r>
            <a:endParaRPr lang="ro-RO" dirty="0"/>
          </a:p>
        </p:txBody>
      </p:sp>
      <p:pic>
        <p:nvPicPr>
          <p:cNvPr id="6" name="Substituent conținut 5"/>
          <p:cNvPicPr>
            <a:picLocks noGrp="1"/>
          </p:cNvPicPr>
          <p:nvPr>
            <p:ph sz="quarter" idx="1"/>
          </p:nvPr>
        </p:nvPicPr>
        <p:blipFill>
          <a:blip r:embed="rId2"/>
          <a:srcRect l="1912" t="23015" r="52211" b="43243"/>
          <a:stretch>
            <a:fillRect/>
          </a:stretch>
        </p:blipFill>
        <p:spPr bwMode="auto">
          <a:xfrm>
            <a:off x="642910" y="1857364"/>
            <a:ext cx="700092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u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FF00"/>
                </a:solidFill>
              </a:rPr>
              <a:t>Contact </a:t>
            </a:r>
            <a:endParaRPr lang="ro-RO" u="sng" dirty="0">
              <a:solidFill>
                <a:srgbClr val="FFFF00"/>
              </a:solidFill>
            </a:endParaRPr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500034" y="1643050"/>
            <a:ext cx="4040188" cy="762000"/>
          </a:xfrm>
        </p:spPr>
        <p:txBody>
          <a:bodyPr/>
          <a:lstStyle/>
          <a:p>
            <a:endParaRPr lang="ro-RO" dirty="0"/>
          </a:p>
        </p:txBody>
      </p:sp>
      <p:sp>
        <p:nvSpPr>
          <p:cNvPr id="6" name="Substituent conținut 5"/>
          <p:cNvSpPr>
            <a:spLocks noGrp="1"/>
          </p:cNvSpPr>
          <p:nvPr>
            <p:ph sz="half" idx="2"/>
          </p:nvPr>
        </p:nvSpPr>
        <p:spPr>
          <a:xfrm>
            <a:off x="428596" y="3071810"/>
            <a:ext cx="4040188" cy="3941763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Nr de </a:t>
            </a:r>
            <a:r>
              <a:rPr lang="en-US" dirty="0" err="1" smtClean="0">
                <a:solidFill>
                  <a:srgbClr val="00B0F0"/>
                </a:solidFill>
              </a:rPr>
              <a:t>tel</a:t>
            </a:r>
            <a:r>
              <a:rPr lang="en-US" dirty="0" smtClean="0">
                <a:solidFill>
                  <a:srgbClr val="00B0F0"/>
                </a:solidFill>
              </a:rPr>
              <a:t>: 0234/314477</a:t>
            </a:r>
          </a:p>
          <a:p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</a:rPr>
              <a:t>Mail: </a:t>
            </a:r>
            <a:r>
              <a:rPr lang="en-US" dirty="0" smtClean="0">
                <a:solidFill>
                  <a:srgbClr val="00B0F0"/>
                </a:solidFill>
                <a:hlinkClick r:id="rId2"/>
              </a:rPr>
              <a:t>office@btl.ro</a:t>
            </a:r>
            <a:endParaRPr lang="en-US" dirty="0" smtClean="0">
              <a:solidFill>
                <a:srgbClr val="00B0F0"/>
              </a:solidFill>
            </a:endParaRPr>
          </a:p>
          <a:p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err="1" smtClean="0">
                <a:solidFill>
                  <a:srgbClr val="00B0F0"/>
                </a:solidFill>
              </a:rPr>
              <a:t>Str</a:t>
            </a:r>
            <a:r>
              <a:rPr lang="en-US" dirty="0" smtClean="0">
                <a:solidFill>
                  <a:srgbClr val="00B0F0"/>
                </a:solidFill>
              </a:rPr>
              <a:t>: </a:t>
            </a:r>
            <a:r>
              <a:rPr lang="en-US" dirty="0" err="1" smtClean="0">
                <a:solidFill>
                  <a:srgbClr val="00B0F0"/>
                </a:solidFill>
              </a:rPr>
              <a:t>Republici</a:t>
            </a:r>
            <a:r>
              <a:rPr lang="en-US" dirty="0" smtClean="0">
                <a:solidFill>
                  <a:srgbClr val="00B0F0"/>
                </a:solidFill>
              </a:rPr>
              <a:t> nr. 45 </a:t>
            </a:r>
            <a:r>
              <a:rPr lang="en-US" dirty="0" err="1" smtClean="0">
                <a:solidFill>
                  <a:srgbClr val="00B0F0"/>
                </a:solidFill>
              </a:rPr>
              <a:t>Onesti</a:t>
            </a:r>
            <a:r>
              <a:rPr lang="en-US" dirty="0" smtClean="0">
                <a:solidFill>
                  <a:srgbClr val="00B0F0"/>
                </a:solidFill>
              </a:rPr>
              <a:t>, </a:t>
            </a:r>
            <a:r>
              <a:rPr lang="en-US" dirty="0" err="1" smtClean="0">
                <a:solidFill>
                  <a:srgbClr val="00B0F0"/>
                </a:solidFill>
              </a:rPr>
              <a:t>jud</a:t>
            </a:r>
            <a:r>
              <a:rPr lang="en-US" dirty="0" smtClean="0">
                <a:solidFill>
                  <a:srgbClr val="00B0F0"/>
                </a:solidFill>
              </a:rPr>
              <a:t>. Bacau</a:t>
            </a:r>
            <a:endParaRPr lang="ro-RO" dirty="0">
              <a:solidFill>
                <a:srgbClr val="00B0F0"/>
              </a:solidFill>
            </a:endParaRPr>
          </a:p>
        </p:txBody>
      </p:sp>
      <p:sp>
        <p:nvSpPr>
          <p:cNvPr id="14" name="Substituent text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17" name="Substituent conținut 16" descr="medalie_profesionalism_garantat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22812" y="3218656"/>
            <a:ext cx="3886200" cy="2413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" name="Imagine 15" descr="BTL-Mark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29929">
            <a:off x="7368984" y="440770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Echipa</a:t>
            </a:r>
            <a:r>
              <a:rPr lang="en-US" dirty="0" smtClean="0"/>
              <a:t> nr 2</a:t>
            </a:r>
            <a:br>
              <a:rPr lang="en-US" dirty="0" smtClean="0"/>
            </a:br>
            <a:r>
              <a:rPr lang="en-US" dirty="0" err="1" smtClean="0"/>
              <a:t>Inchirieri</a:t>
            </a:r>
            <a:r>
              <a:rPr lang="en-US" dirty="0" smtClean="0"/>
              <a:t> auto</a:t>
            </a:r>
            <a:endParaRPr lang="ro-RO" dirty="0"/>
          </a:p>
        </p:txBody>
      </p:sp>
      <p:sp>
        <p:nvSpPr>
          <p:cNvPr id="7" name="Substituent text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Cerinte</a:t>
            </a:r>
            <a:r>
              <a:rPr lang="en-US" dirty="0" smtClean="0"/>
              <a:t>:</a:t>
            </a:r>
            <a:endParaRPr lang="ro-RO" dirty="0"/>
          </a:p>
        </p:txBody>
      </p:sp>
      <p:sp>
        <p:nvSpPr>
          <p:cNvPr id="9" name="Substituent text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8" name="Substituent conținut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err="1" smtClean="0"/>
              <a:t>Realizarea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</a:t>
            </a:r>
            <a:r>
              <a:rPr lang="en-US" dirty="0" err="1" smtClean="0"/>
              <a:t>proiect</a:t>
            </a:r>
            <a:r>
              <a:rPr lang="en-US" dirty="0" smtClean="0"/>
              <a:t> power point</a:t>
            </a:r>
          </a:p>
          <a:p>
            <a:r>
              <a:rPr lang="en-US" dirty="0" err="1" smtClean="0"/>
              <a:t>Realizarea</a:t>
            </a:r>
            <a:r>
              <a:rPr lang="en-US" dirty="0" smtClean="0"/>
              <a:t>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pliante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afise</a:t>
            </a:r>
            <a:endParaRPr lang="en-US" dirty="0" smtClean="0"/>
          </a:p>
          <a:p>
            <a:r>
              <a:rPr lang="en-US" dirty="0" err="1" smtClean="0"/>
              <a:t>Realizarea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document word cu </a:t>
            </a:r>
            <a:r>
              <a:rPr lang="en-US" dirty="0" err="1" smtClean="0"/>
              <a:t>documentatia</a:t>
            </a:r>
            <a:r>
              <a:rPr lang="en-US" dirty="0" smtClean="0"/>
              <a:t> </a:t>
            </a:r>
            <a:r>
              <a:rPr lang="en-US" dirty="0" err="1" smtClean="0"/>
              <a:t>necesara</a:t>
            </a:r>
            <a:r>
              <a:rPr lang="en-US" dirty="0" smtClean="0"/>
              <a:t> </a:t>
            </a:r>
          </a:p>
          <a:p>
            <a:r>
              <a:rPr lang="en-US" dirty="0" smtClean="0"/>
              <a:t>CV-</a:t>
            </a:r>
            <a:r>
              <a:rPr lang="en-US" dirty="0" err="1" smtClean="0"/>
              <a:t>uri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Scrisori</a:t>
            </a:r>
            <a:r>
              <a:rPr lang="en-US" dirty="0" smtClean="0"/>
              <a:t> de </a:t>
            </a:r>
            <a:r>
              <a:rPr lang="en-US" dirty="0" err="1" smtClean="0"/>
              <a:t>intentie</a:t>
            </a:r>
            <a:r>
              <a:rPr lang="en-US" dirty="0" smtClean="0"/>
              <a:t> </a:t>
            </a:r>
            <a:endParaRPr lang="ro-RO" dirty="0"/>
          </a:p>
        </p:txBody>
      </p:sp>
      <p:sp>
        <p:nvSpPr>
          <p:cNvPr id="10" name="Substituent conținut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  <p:bldP spid="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i="1" u="sng" dirty="0" err="1" smtClean="0">
                <a:solidFill>
                  <a:srgbClr val="7030A0"/>
                </a:solidFill>
              </a:rPr>
              <a:t>Echipa</a:t>
            </a:r>
            <a:r>
              <a:rPr lang="en-US" sz="2400" b="1" i="1" u="sng" dirty="0" smtClean="0">
                <a:solidFill>
                  <a:srgbClr val="7030A0"/>
                </a:solidFill>
              </a:rPr>
              <a:t> II</a:t>
            </a:r>
            <a:br>
              <a:rPr lang="en-US" sz="2400" b="1" i="1" u="sng" dirty="0" smtClean="0">
                <a:solidFill>
                  <a:srgbClr val="7030A0"/>
                </a:solidFill>
              </a:rPr>
            </a:br>
            <a:r>
              <a:rPr lang="en-US" sz="2400" b="1" i="1" u="sng" dirty="0" err="1" smtClean="0">
                <a:solidFill>
                  <a:srgbClr val="7030A0"/>
                </a:solidFill>
              </a:rPr>
              <a:t>Inchirieri</a:t>
            </a:r>
            <a:r>
              <a:rPr lang="en-US" sz="2400" b="1" i="1" u="sng" dirty="0" smtClean="0">
                <a:solidFill>
                  <a:srgbClr val="7030A0"/>
                </a:solidFill>
              </a:rPr>
              <a:t>  auto</a:t>
            </a:r>
            <a:endParaRPr lang="ro-RO" sz="2400" b="1" i="1" u="sng" dirty="0">
              <a:solidFill>
                <a:srgbClr val="7030A0"/>
              </a:solidFill>
            </a:endParaRPr>
          </a:p>
        </p:txBody>
      </p:sp>
      <p:sp>
        <p:nvSpPr>
          <p:cNvPr id="9" name="Substituent conținut 8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o-RO" sz="1600" dirty="0" smtClean="0"/>
              <a:t>Echipa </a:t>
            </a:r>
            <a:r>
              <a:rPr lang="ro-RO" sz="1600" dirty="0" err="1" smtClean="0"/>
              <a:t>noastra</a:t>
            </a:r>
            <a:r>
              <a:rPr lang="ro-RO" sz="1600" dirty="0" smtClean="0"/>
              <a:t> va pre</a:t>
            </a:r>
            <a:r>
              <a:rPr lang="en-US" sz="1600" dirty="0" err="1" smtClean="0"/>
              <a:t>zinta</a:t>
            </a:r>
            <a:r>
              <a:rPr lang="en-US" sz="1600" dirty="0" smtClean="0"/>
              <a:t> firma de </a:t>
            </a:r>
            <a:r>
              <a:rPr lang="en-US" sz="1600" dirty="0" err="1" smtClean="0"/>
              <a:t>inchirieri</a:t>
            </a:r>
            <a:r>
              <a:rPr lang="en-US" sz="1600" dirty="0" smtClean="0"/>
              <a:t> auto B.L.T.-rent, </a:t>
            </a:r>
            <a:r>
              <a:rPr lang="en-US" sz="1600" dirty="0" err="1" smtClean="0"/>
              <a:t>unde</a:t>
            </a:r>
            <a:r>
              <a:rPr lang="en-US" sz="1600" dirty="0" smtClean="0"/>
              <a:t> </a:t>
            </a:r>
            <a:r>
              <a:rPr lang="en-US" sz="1600" dirty="0" err="1" smtClean="0"/>
              <a:t>ve-ti</a:t>
            </a:r>
            <a:r>
              <a:rPr lang="en-US" sz="1600" dirty="0" smtClean="0"/>
              <a:t> </a:t>
            </a:r>
            <a:r>
              <a:rPr lang="en-US" sz="1600" dirty="0" err="1" smtClean="0"/>
              <a:t>gasti</a:t>
            </a:r>
            <a:r>
              <a:rPr lang="en-US" sz="1600" dirty="0" smtClean="0"/>
              <a:t> automobile </a:t>
            </a:r>
            <a:r>
              <a:rPr lang="en-US" sz="1600" dirty="0" err="1" smtClean="0"/>
              <a:t>ce</a:t>
            </a:r>
            <a:r>
              <a:rPr lang="en-US" sz="1600" dirty="0" smtClean="0"/>
              <a:t> pot </a:t>
            </a:r>
            <a:r>
              <a:rPr lang="en-US" sz="1600" dirty="0" err="1" smtClean="0"/>
              <a:t>fi</a:t>
            </a:r>
            <a:r>
              <a:rPr lang="en-US" sz="1600" dirty="0" smtClean="0"/>
              <a:t> </a:t>
            </a:r>
            <a:r>
              <a:rPr lang="en-US" sz="1600" dirty="0" err="1" smtClean="0"/>
              <a:t>inchiriate</a:t>
            </a:r>
            <a:r>
              <a:rPr lang="en-US" sz="1600" dirty="0" smtClean="0"/>
              <a:t>, cu </a:t>
            </a:r>
            <a:r>
              <a:rPr lang="en-US" sz="1600" dirty="0" err="1" smtClean="0"/>
              <a:t>sau</a:t>
            </a:r>
            <a:r>
              <a:rPr lang="en-US" sz="1600" dirty="0" smtClean="0"/>
              <a:t> </a:t>
            </a:r>
            <a:r>
              <a:rPr lang="en-US" sz="1600" dirty="0" err="1" smtClean="0"/>
              <a:t>fara</a:t>
            </a:r>
            <a:r>
              <a:rPr lang="en-US" sz="1600" dirty="0" smtClean="0"/>
              <a:t> </a:t>
            </a:r>
            <a:r>
              <a:rPr lang="en-US" sz="1600" dirty="0" err="1" smtClean="0"/>
              <a:t>sofer</a:t>
            </a:r>
            <a:r>
              <a:rPr lang="en-US" sz="1600" dirty="0" smtClean="0"/>
              <a:t>, </a:t>
            </a:r>
            <a:r>
              <a:rPr lang="en-US" sz="1600" dirty="0" err="1" smtClean="0"/>
              <a:t>masinci</a:t>
            </a:r>
            <a:r>
              <a:rPr lang="en-US" sz="1600" dirty="0" smtClean="0"/>
              <a:t> </a:t>
            </a:r>
            <a:r>
              <a:rPr lang="en-US" sz="1600" dirty="0" err="1" smtClean="0"/>
              <a:t>citatine</a:t>
            </a:r>
            <a:r>
              <a:rPr lang="en-US" sz="1600" dirty="0" smtClean="0"/>
              <a:t>, jeep-</a:t>
            </a:r>
            <a:r>
              <a:rPr lang="en-US" sz="1600" dirty="0" err="1" smtClean="0"/>
              <a:t>uri</a:t>
            </a:r>
            <a:r>
              <a:rPr lang="en-US" sz="1600" dirty="0" smtClean="0"/>
              <a:t>, de </a:t>
            </a:r>
            <a:r>
              <a:rPr lang="en-US" sz="1600" dirty="0" err="1" smtClean="0"/>
              <a:t>lux</a:t>
            </a:r>
            <a:r>
              <a:rPr lang="en-US" sz="1600" dirty="0" smtClean="0"/>
              <a:t>.</a:t>
            </a:r>
            <a:endParaRPr lang="ro-RO" sz="1600" dirty="0"/>
          </a:p>
        </p:txBody>
      </p:sp>
      <p:pic>
        <p:nvPicPr>
          <p:cNvPr id="7" name="Substituent conținut 6" descr="DSC053972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214810" y="2786057"/>
            <a:ext cx="4422801" cy="33171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Substituent text 7"/>
          <p:cNvSpPr>
            <a:spLocks noGrp="1"/>
          </p:cNvSpPr>
          <p:nvPr>
            <p:ph type="body" sz="quarter" idx="1"/>
          </p:nvPr>
        </p:nvSpPr>
        <p:spPr>
          <a:xfrm>
            <a:off x="428596" y="4357694"/>
            <a:ext cx="3657600" cy="1357322"/>
          </a:xfrm>
        </p:spPr>
        <p:txBody>
          <a:bodyPr>
            <a:normAutofit fontScale="85000" lnSpcReduction="20000"/>
          </a:bodyPr>
          <a:lstStyle/>
          <a:p>
            <a:r>
              <a:rPr lang="en-US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Bontas</a:t>
            </a:r>
            <a:r>
              <a:rPr lang="en-US" sz="1800" b="1" i="1" dirty="0" smtClean="0">
                <a:solidFill>
                  <a:srgbClr val="7030A0"/>
                </a:solidFill>
                <a:latin typeface="Californian FB" pitchFamily="18" charset="0"/>
              </a:rPr>
              <a:t> </a:t>
            </a:r>
            <a:r>
              <a:rPr lang="en-US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Danut</a:t>
            </a:r>
            <a:r>
              <a:rPr lang="en-US" sz="1800" b="1" i="1" dirty="0" smtClean="0">
                <a:solidFill>
                  <a:srgbClr val="7030A0"/>
                </a:solidFill>
                <a:latin typeface="Californian FB" pitchFamily="18" charset="0"/>
              </a:rPr>
              <a:t>-  </a:t>
            </a:r>
            <a:r>
              <a:rPr lang="en-US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Coordonator</a:t>
            </a:r>
            <a:r>
              <a:rPr lang="ro-RO" sz="1800" b="1" i="1" dirty="0" smtClean="0">
                <a:solidFill>
                  <a:srgbClr val="7030A0"/>
                </a:solidFill>
                <a:latin typeface="Californian FB" pitchFamily="18" charset="0"/>
              </a:rPr>
              <a:t> –realizator Power Point</a:t>
            </a:r>
            <a:r>
              <a:rPr lang="en-US" sz="1800" b="1" i="1" dirty="0" smtClean="0">
                <a:solidFill>
                  <a:srgbClr val="7030A0"/>
                </a:solidFill>
                <a:latin typeface="Californian FB" pitchFamily="18" charset="0"/>
              </a:rPr>
              <a:t>, ERD(</a:t>
            </a:r>
            <a:r>
              <a:rPr lang="en-US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partea</a:t>
            </a:r>
            <a:r>
              <a:rPr lang="en-US" sz="1800" b="1" i="1" dirty="0" smtClean="0">
                <a:solidFill>
                  <a:srgbClr val="7030A0"/>
                </a:solidFill>
                <a:latin typeface="Californian FB" pitchFamily="18" charset="0"/>
              </a:rPr>
              <a:t> de </a:t>
            </a:r>
            <a:r>
              <a:rPr lang="en-US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teorie</a:t>
            </a:r>
            <a:r>
              <a:rPr lang="en-US" sz="1800" b="1" i="1" dirty="0" smtClean="0">
                <a:solidFill>
                  <a:srgbClr val="7030A0"/>
                </a:solidFill>
                <a:latin typeface="Californian FB" pitchFamily="18" charset="0"/>
              </a:rPr>
              <a:t>) </a:t>
            </a:r>
            <a:endParaRPr lang="ro-RO" sz="1800" b="1" i="1" dirty="0" smtClean="0">
              <a:solidFill>
                <a:srgbClr val="7030A0"/>
              </a:solidFill>
              <a:latin typeface="Californian FB" pitchFamily="18" charset="0"/>
            </a:endParaRPr>
          </a:p>
          <a:p>
            <a:r>
              <a:rPr lang="en-US" sz="1800" b="1" i="1" dirty="0" smtClean="0">
                <a:solidFill>
                  <a:srgbClr val="7030A0"/>
                </a:solidFill>
                <a:latin typeface="Californian FB" pitchFamily="18" charset="0"/>
              </a:rPr>
              <a:t>Tomas </a:t>
            </a:r>
            <a:r>
              <a:rPr lang="en-US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Emilian</a:t>
            </a:r>
            <a:r>
              <a:rPr lang="ro-RO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-realizarea</a:t>
            </a:r>
            <a:r>
              <a:rPr lang="ro-RO" sz="1800" b="1" i="1" dirty="0" smtClean="0">
                <a:solidFill>
                  <a:srgbClr val="7030A0"/>
                </a:solidFill>
                <a:latin typeface="Californian FB" pitchFamily="18" charset="0"/>
              </a:rPr>
              <a:t> pliante, </a:t>
            </a:r>
            <a:r>
              <a:rPr lang="ro-RO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documentatie</a:t>
            </a:r>
            <a:endParaRPr lang="en-US" sz="1800" b="1" i="1" dirty="0" smtClean="0">
              <a:solidFill>
                <a:srgbClr val="7030A0"/>
              </a:solidFill>
              <a:latin typeface="Californian FB" pitchFamily="18" charset="0"/>
            </a:endParaRPr>
          </a:p>
          <a:p>
            <a:r>
              <a:rPr lang="en-US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Lenghen</a:t>
            </a:r>
            <a:r>
              <a:rPr lang="en-US" sz="1800" b="1" i="1" dirty="0" smtClean="0">
                <a:solidFill>
                  <a:srgbClr val="7030A0"/>
                </a:solidFill>
                <a:latin typeface="Californian FB" pitchFamily="18" charset="0"/>
              </a:rPr>
              <a:t> Marian</a:t>
            </a:r>
            <a:r>
              <a:rPr lang="ro-RO" sz="1800" b="1" i="1" dirty="0" err="1" smtClean="0">
                <a:solidFill>
                  <a:srgbClr val="7030A0"/>
                </a:solidFill>
                <a:latin typeface="Californian FB" pitchFamily="18" charset="0"/>
              </a:rPr>
              <a:t>-afise</a:t>
            </a:r>
            <a:r>
              <a:rPr lang="ro-RO" sz="1800" b="1" i="1" dirty="0" smtClean="0">
                <a:solidFill>
                  <a:srgbClr val="7030A0"/>
                </a:solidFill>
                <a:latin typeface="Californian FB" pitchFamily="18" charset="0"/>
              </a:rPr>
              <a:t>, </a:t>
            </a:r>
            <a:r>
              <a:rPr lang="en-US" sz="1800" b="1" i="1" dirty="0" smtClean="0">
                <a:solidFill>
                  <a:srgbClr val="7030A0"/>
                </a:solidFill>
                <a:latin typeface="Californian FB" pitchFamily="18" charset="0"/>
              </a:rPr>
              <a:t>ERD</a:t>
            </a:r>
            <a:endParaRPr lang="ro-RO" sz="1800" b="1" i="1" dirty="0">
              <a:solidFill>
                <a:srgbClr val="7030A0"/>
              </a:solidFill>
              <a:latin typeface="Californian FB" pitchFamily="18" charset="0"/>
            </a:endParaRPr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1800" dirty="0" err="1" smtClean="0">
                <a:solidFill>
                  <a:srgbClr val="FFFF00"/>
                </a:solidFill>
                <a:latin typeface="SimSun" pitchFamily="2" charset="-122"/>
                <a:ea typeface="SimSun" pitchFamily="2" charset="-122"/>
              </a:rPr>
              <a:t>Angajatii</a:t>
            </a:r>
            <a:r>
              <a:rPr lang="en-US" sz="1800" dirty="0" smtClean="0">
                <a:solidFill>
                  <a:srgbClr val="FFFF00"/>
                </a:solidFill>
                <a:latin typeface="SimSun" pitchFamily="2" charset="-122"/>
                <a:ea typeface="SimSun" pitchFamily="2" charset="-122"/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  <a:latin typeface="SimSun" pitchFamily="2" charset="-122"/>
                <a:ea typeface="SimSun" pitchFamily="2" charset="-122"/>
              </a:rPr>
              <a:t>firmei</a:t>
            </a:r>
            <a:r>
              <a:rPr lang="ro-RO" sz="1800" dirty="0" smtClean="0">
                <a:solidFill>
                  <a:srgbClr val="FFFF00"/>
                </a:solidFill>
                <a:latin typeface="SimSun" pitchFamily="2" charset="-122"/>
                <a:ea typeface="SimSun" pitchFamily="2" charset="-122"/>
              </a:rPr>
              <a:t> </a:t>
            </a:r>
            <a:r>
              <a:rPr lang="ro-RO" sz="1800" dirty="0" err="1" smtClean="0">
                <a:solidFill>
                  <a:srgbClr val="FFFF00"/>
                </a:solidFill>
                <a:latin typeface="SimSun" pitchFamily="2" charset="-122"/>
                <a:ea typeface="SimSun" pitchFamily="2" charset="-122"/>
              </a:rPr>
              <a:t>B.T.L-rent</a:t>
            </a:r>
            <a:endParaRPr lang="ro-RO" sz="1800" dirty="0">
              <a:solidFill>
                <a:srgbClr val="FFFF00"/>
              </a:solidFill>
              <a:latin typeface="SimSun" pitchFamily="2" charset="-122"/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uild="p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o-RO" sz="2800" dirty="0"/>
          </a:p>
        </p:txBody>
      </p:sp>
      <p:sp>
        <p:nvSpPr>
          <p:cNvPr id="10" name="Substituent conținut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o-RO" sz="2400" i="1" dirty="0" smtClean="0">
              <a:solidFill>
                <a:srgbClr val="002060"/>
              </a:solidFill>
              <a:latin typeface="Bell MT" pitchFamily="18" charset="0"/>
            </a:endParaRPr>
          </a:p>
          <a:p>
            <a:r>
              <a:rPr lang="ro-RO" sz="2400" i="1" dirty="0" smtClean="0">
                <a:solidFill>
                  <a:srgbClr val="002060"/>
                </a:solidFill>
                <a:latin typeface="Bell MT" pitchFamily="18" charset="0"/>
              </a:rPr>
              <a:t>* </a:t>
            </a:r>
            <a:r>
              <a:rPr lang="ro-RO" sz="2400" i="1" dirty="0" err="1" smtClean="0">
                <a:solidFill>
                  <a:srgbClr val="002060"/>
                </a:solidFill>
                <a:latin typeface="Bell MT" pitchFamily="18" charset="0"/>
              </a:rPr>
              <a:t>Doresti</a:t>
            </a:r>
            <a:r>
              <a:rPr lang="ro-RO" sz="2400" i="1" dirty="0" smtClean="0">
                <a:solidFill>
                  <a:srgbClr val="002060"/>
                </a:solidFill>
                <a:latin typeface="Bell MT" pitchFamily="18" charset="0"/>
              </a:rPr>
              <a:t> sa </a:t>
            </a:r>
            <a:r>
              <a:rPr lang="ro-RO" sz="2400" i="1" dirty="0" err="1" smtClean="0">
                <a:solidFill>
                  <a:srgbClr val="002060"/>
                </a:solidFill>
                <a:latin typeface="Bell MT" pitchFamily="18" charset="0"/>
              </a:rPr>
              <a:t>calatoresti</a:t>
            </a:r>
            <a:r>
              <a:rPr lang="ro-RO" sz="2400" i="1" dirty="0" smtClean="0">
                <a:solidFill>
                  <a:srgbClr val="002060"/>
                </a:solidFill>
                <a:latin typeface="Bell MT" pitchFamily="18" charset="0"/>
              </a:rPr>
              <a:t> in scop de afaceri?</a:t>
            </a:r>
            <a:br>
              <a:rPr lang="ro-RO" sz="2400" i="1" dirty="0" smtClean="0">
                <a:solidFill>
                  <a:srgbClr val="002060"/>
                </a:solidFill>
                <a:latin typeface="Bell MT" pitchFamily="18" charset="0"/>
              </a:rPr>
            </a:br>
            <a:endParaRPr lang="ro-RO" sz="2400" i="1" dirty="0" smtClean="0">
              <a:solidFill>
                <a:srgbClr val="002060"/>
              </a:solidFill>
              <a:latin typeface="Bell MT" pitchFamily="18" charset="0"/>
            </a:endParaRPr>
          </a:p>
          <a:p>
            <a:r>
              <a:rPr lang="ro-RO" sz="2400" i="1" dirty="0" smtClean="0">
                <a:solidFill>
                  <a:srgbClr val="002060"/>
                </a:solidFill>
                <a:latin typeface="Bell MT" pitchFamily="18" charset="0"/>
              </a:rPr>
              <a:t>* Vrei sa mergi in concediu?</a:t>
            </a:r>
            <a:br>
              <a:rPr lang="ro-RO" sz="2400" i="1" dirty="0" smtClean="0">
                <a:solidFill>
                  <a:srgbClr val="002060"/>
                </a:solidFill>
                <a:latin typeface="Bell MT" pitchFamily="18" charset="0"/>
              </a:rPr>
            </a:br>
            <a:endParaRPr lang="ro-RO" sz="2400" i="1" dirty="0" smtClean="0">
              <a:solidFill>
                <a:srgbClr val="002060"/>
              </a:solidFill>
              <a:latin typeface="Bell MT" pitchFamily="18" charset="0"/>
            </a:endParaRPr>
          </a:p>
          <a:p>
            <a:r>
              <a:rPr lang="ro-RO" sz="2400" i="1" dirty="0" smtClean="0">
                <a:solidFill>
                  <a:srgbClr val="002060"/>
                </a:solidFill>
                <a:latin typeface="Bell MT" pitchFamily="18" charset="0"/>
              </a:rPr>
              <a:t>* Sau pur si simplu vrei sa te plimbi si nu ai cu ce?</a:t>
            </a:r>
          </a:p>
          <a:p>
            <a:endParaRPr lang="ro-RO" sz="2400" i="1" dirty="0" smtClean="0">
              <a:solidFill>
                <a:srgbClr val="002060"/>
              </a:solidFill>
              <a:latin typeface="Bell MT" pitchFamily="18" charset="0"/>
            </a:endParaRPr>
          </a:p>
          <a:p>
            <a:r>
              <a:rPr lang="ro-RO" sz="2400" b="1" i="1" u="sng" dirty="0" smtClean="0">
                <a:solidFill>
                  <a:srgbClr val="7030A0"/>
                </a:solidFill>
                <a:latin typeface="Bell MT" pitchFamily="18" charset="0"/>
              </a:rPr>
              <a:t>* B.T.L este </a:t>
            </a:r>
            <a:r>
              <a:rPr lang="ro-RO" sz="2400" b="1" i="1" u="sng" dirty="0" err="1" smtClean="0">
                <a:solidFill>
                  <a:srgbClr val="7030A0"/>
                </a:solidFill>
                <a:latin typeface="Bell MT" pitchFamily="18" charset="0"/>
              </a:rPr>
              <a:t>solutia</a:t>
            </a:r>
            <a:r>
              <a:rPr lang="ro-RO" sz="2400" b="1" i="1" u="sng" dirty="0" smtClean="0">
                <a:solidFill>
                  <a:srgbClr val="7030A0"/>
                </a:solidFill>
                <a:latin typeface="Bell MT" pitchFamily="18" charset="0"/>
              </a:rPr>
              <a:t>!</a:t>
            </a:r>
            <a:endParaRPr lang="ro-RO" b="1" i="1" u="sng" dirty="0">
              <a:solidFill>
                <a:srgbClr val="7030A0"/>
              </a:solidFill>
              <a:latin typeface="Bell MT" pitchFamily="18" charset="0"/>
            </a:endParaRPr>
          </a:p>
        </p:txBody>
      </p:sp>
      <p:pic>
        <p:nvPicPr>
          <p:cNvPr id="12" name="Substituent conținut 11" descr="Mercedes-Benz-C-220-20078_1193241993239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 rot="386762">
            <a:off x="4270375" y="2667000"/>
            <a:ext cx="3657600" cy="2438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ine 4" descr="BTL-Mar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29929">
            <a:off x="6940356" y="655083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stituent tex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text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2" name="Substituent conținut 1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o-RO" sz="2000" i="1" dirty="0" smtClean="0">
                <a:solidFill>
                  <a:srgbClr val="002060"/>
                </a:solidFill>
              </a:rPr>
              <a:t>B.T.L </a:t>
            </a:r>
            <a:r>
              <a:rPr lang="ro-RO" sz="2000" i="1" dirty="0" err="1" smtClean="0">
                <a:solidFill>
                  <a:srgbClr val="002060"/>
                </a:solidFill>
              </a:rPr>
              <a:t>ofera</a:t>
            </a:r>
            <a:r>
              <a:rPr lang="ro-RO" sz="2000" i="1" dirty="0" smtClean="0">
                <a:solidFill>
                  <a:srgbClr val="002060"/>
                </a:solidFill>
              </a:rPr>
              <a:t>  servicii de </a:t>
            </a:r>
            <a:r>
              <a:rPr lang="ro-RO" sz="2000" i="1" dirty="0" err="1" smtClean="0">
                <a:solidFill>
                  <a:srgbClr val="002060"/>
                </a:solidFill>
              </a:rPr>
              <a:t>inchirieri</a:t>
            </a:r>
            <a:r>
              <a:rPr lang="ro-RO" sz="2000" i="1" dirty="0" smtClean="0">
                <a:solidFill>
                  <a:srgbClr val="002060"/>
                </a:solidFill>
              </a:rPr>
              <a:t> </a:t>
            </a:r>
            <a:r>
              <a:rPr lang="ro-RO" sz="2000" i="1" dirty="0" err="1" smtClean="0">
                <a:solidFill>
                  <a:srgbClr val="002060"/>
                </a:solidFill>
              </a:rPr>
              <a:t>masini</a:t>
            </a:r>
            <a:r>
              <a:rPr lang="ro-RO" sz="2000" i="1" dirty="0" smtClean="0">
                <a:solidFill>
                  <a:srgbClr val="002060"/>
                </a:solidFill>
              </a:rPr>
              <a:t> in sistem </a:t>
            </a:r>
            <a:r>
              <a:rPr lang="ro-RO" sz="2000" i="1" dirty="0" err="1" smtClean="0">
                <a:solidFill>
                  <a:srgbClr val="002060"/>
                </a:solidFill>
              </a:rPr>
              <a:t>rent</a:t>
            </a:r>
            <a:r>
              <a:rPr lang="ro-RO" sz="2000" i="1" dirty="0" smtClean="0">
                <a:solidFill>
                  <a:srgbClr val="002060"/>
                </a:solidFill>
              </a:rPr>
              <a:t>  car pentru calatorii de afaceri si in scop turistic, </a:t>
            </a:r>
            <a:r>
              <a:rPr lang="ro-RO" sz="2000" i="1" dirty="0" err="1" smtClean="0">
                <a:solidFill>
                  <a:srgbClr val="002060"/>
                </a:solidFill>
              </a:rPr>
              <a:t>atat</a:t>
            </a:r>
            <a:r>
              <a:rPr lang="ro-RO" sz="2000" i="1" dirty="0" smtClean="0">
                <a:solidFill>
                  <a:srgbClr val="002060"/>
                </a:solidFill>
              </a:rPr>
              <a:t> pentru </a:t>
            </a:r>
            <a:r>
              <a:rPr lang="ro-RO" sz="2000" i="1" dirty="0" err="1" smtClean="0">
                <a:solidFill>
                  <a:srgbClr val="002060"/>
                </a:solidFill>
              </a:rPr>
              <a:t>Onesti</a:t>
            </a:r>
            <a:r>
              <a:rPr lang="ro-RO" sz="2000" i="1" dirty="0" smtClean="0">
                <a:solidFill>
                  <a:srgbClr val="002060"/>
                </a:solidFill>
              </a:rPr>
              <a:t>, cat si pentru </a:t>
            </a:r>
            <a:r>
              <a:rPr lang="ro-RO" sz="2000" i="1" dirty="0" err="1" smtClean="0">
                <a:solidFill>
                  <a:srgbClr val="002060"/>
                </a:solidFill>
              </a:rPr>
              <a:t>intreaga</a:t>
            </a:r>
            <a:r>
              <a:rPr lang="ro-RO" sz="2000" i="1" dirty="0" smtClean="0">
                <a:solidFill>
                  <a:srgbClr val="002060"/>
                </a:solidFill>
              </a:rPr>
              <a:t> tara. Noi suntem </a:t>
            </a:r>
            <a:r>
              <a:rPr lang="ro-RO" sz="2000" i="1" dirty="0" err="1" smtClean="0">
                <a:solidFill>
                  <a:srgbClr val="002060"/>
                </a:solidFill>
              </a:rPr>
              <a:t>solutia</a:t>
            </a:r>
            <a:r>
              <a:rPr lang="ro-RO" sz="2000" i="1" dirty="0" smtClean="0">
                <a:solidFill>
                  <a:srgbClr val="002060"/>
                </a:solidFill>
              </a:rPr>
              <a:t> dorita : </a:t>
            </a:r>
            <a:r>
              <a:rPr lang="ro-RO" sz="2000" i="1" dirty="0" err="1" smtClean="0">
                <a:solidFill>
                  <a:srgbClr val="002060"/>
                </a:solidFill>
              </a:rPr>
              <a:t>masini</a:t>
            </a:r>
            <a:r>
              <a:rPr lang="ro-RO" sz="2000" i="1" dirty="0" smtClean="0">
                <a:solidFill>
                  <a:srgbClr val="002060"/>
                </a:solidFill>
              </a:rPr>
              <a:t> de </a:t>
            </a:r>
            <a:r>
              <a:rPr lang="ro-RO" sz="2000" i="1" dirty="0" err="1" smtClean="0">
                <a:solidFill>
                  <a:srgbClr val="002060"/>
                </a:solidFill>
              </a:rPr>
              <a:t>inchiriat</a:t>
            </a:r>
            <a:r>
              <a:rPr lang="ro-RO" sz="2000" i="1" dirty="0" smtClean="0">
                <a:solidFill>
                  <a:srgbClr val="002060"/>
                </a:solidFill>
              </a:rPr>
              <a:t> la preturi mici, </a:t>
            </a:r>
            <a:r>
              <a:rPr lang="ro-RO" sz="2000" i="1" dirty="0" err="1" smtClean="0">
                <a:solidFill>
                  <a:srgbClr val="002060"/>
                </a:solidFill>
              </a:rPr>
              <a:t>masini</a:t>
            </a:r>
            <a:r>
              <a:rPr lang="ro-RO" sz="2000" i="1" dirty="0" smtClean="0">
                <a:solidFill>
                  <a:srgbClr val="002060"/>
                </a:solidFill>
              </a:rPr>
              <a:t> performante ultimele modele curate si sigure. </a:t>
            </a:r>
            <a:br>
              <a:rPr lang="ro-RO" sz="2000" i="1" dirty="0" smtClean="0">
                <a:solidFill>
                  <a:srgbClr val="002060"/>
                </a:solidFill>
              </a:rPr>
            </a:br>
            <a:endParaRPr lang="ro-RO" sz="2000" i="1" dirty="0">
              <a:solidFill>
                <a:srgbClr val="002060"/>
              </a:solidFill>
            </a:endParaRPr>
          </a:p>
        </p:txBody>
      </p:sp>
      <p:pic>
        <p:nvPicPr>
          <p:cNvPr id="11" name="Substituent conținut 10" descr="1075859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909344" y="2471738"/>
            <a:ext cx="3821112" cy="38211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Despre</a:t>
            </a:r>
            <a:r>
              <a:rPr lang="en-US" i="1" u="sng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i="1" u="sng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noi</a:t>
            </a:r>
            <a:endParaRPr lang="ro-RO" i="1" u="sng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u 6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u="sng" dirty="0" err="1" smtClean="0">
                <a:solidFill>
                  <a:srgbClr val="92D050"/>
                </a:solidFill>
                <a:latin typeface="Baskerville Old Face" pitchFamily="18" charset="0"/>
              </a:rPr>
              <a:t>Dispunem</a:t>
            </a:r>
            <a:r>
              <a:rPr lang="en-US" u="sng" dirty="0" smtClean="0">
                <a:solidFill>
                  <a:srgbClr val="92D050"/>
                </a:solidFill>
                <a:latin typeface="Baskerville Old Face" pitchFamily="18" charset="0"/>
              </a:rPr>
              <a:t> de </a:t>
            </a:r>
            <a:r>
              <a:rPr lang="en-US" u="sng" dirty="0" err="1" smtClean="0">
                <a:solidFill>
                  <a:srgbClr val="92D050"/>
                </a:solidFill>
                <a:latin typeface="Baskerville Old Face" pitchFamily="18" charset="0"/>
              </a:rPr>
              <a:t>urmatoarele</a:t>
            </a:r>
            <a:r>
              <a:rPr lang="en-US" u="sng" dirty="0" smtClean="0">
                <a:solidFill>
                  <a:srgbClr val="92D050"/>
                </a:solidFill>
                <a:latin typeface="Baskerville Old Face" pitchFamily="18" charset="0"/>
              </a:rPr>
              <a:t> </a:t>
            </a:r>
            <a:r>
              <a:rPr lang="en-US" u="sng" dirty="0" err="1" smtClean="0">
                <a:solidFill>
                  <a:srgbClr val="92D050"/>
                </a:solidFill>
                <a:latin typeface="Baskerville Old Face" pitchFamily="18" charset="0"/>
              </a:rPr>
              <a:t>modele</a:t>
            </a:r>
            <a:r>
              <a:rPr lang="en-US" u="sng" dirty="0" smtClean="0">
                <a:solidFill>
                  <a:srgbClr val="92D050"/>
                </a:solidFill>
                <a:latin typeface="Baskerville Old Face" pitchFamily="18" charset="0"/>
              </a:rPr>
              <a:t>:</a:t>
            </a:r>
            <a:endParaRPr lang="ro-RO" u="sng" dirty="0">
              <a:solidFill>
                <a:srgbClr val="92D050"/>
              </a:solidFill>
              <a:latin typeface="Baskerville Old Face" pitchFamily="18" charset="0"/>
            </a:endParaRPr>
          </a:p>
        </p:txBody>
      </p:sp>
      <p:graphicFrame>
        <p:nvGraphicFramePr>
          <p:cNvPr id="9" name="Tabel 8"/>
          <p:cNvGraphicFramePr>
            <a:graphicFrameLocks noGrp="1"/>
          </p:cNvGraphicFramePr>
          <p:nvPr/>
        </p:nvGraphicFramePr>
        <p:xfrm>
          <a:off x="3214678" y="1500174"/>
          <a:ext cx="4393108" cy="4781486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395805"/>
                <a:gridCol w="1682875"/>
                <a:gridCol w="1157214"/>
                <a:gridCol w="1157214"/>
              </a:tblGrid>
              <a:tr h="64059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Nr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Marca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Pasageri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Pret</a:t>
                      </a:r>
                      <a:r>
                        <a:rPr lang="en-US" sz="1400" dirty="0" smtClean="0"/>
                        <a:t>/</a:t>
                      </a:r>
                      <a:r>
                        <a:rPr lang="en-US" sz="1400" dirty="0" err="1" smtClean="0"/>
                        <a:t>zi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Volkswagen </a:t>
                      </a:r>
                      <a:r>
                        <a:rPr lang="en-US" sz="1400" dirty="0" err="1" smtClean="0"/>
                        <a:t>Passat</a:t>
                      </a:r>
                      <a:r>
                        <a:rPr lang="en-US" sz="1400" dirty="0" smtClean="0"/>
                        <a:t> 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22 €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490114">
                <a:tc>
                  <a:txBody>
                    <a:bodyPr/>
                    <a:lstStyle/>
                    <a:p>
                      <a:r>
                        <a:rPr lang="en-US" sz="1400" b="0" i="1" dirty="0" smtClean="0">
                          <a:solidFill>
                            <a:schemeClr val="bg1"/>
                          </a:solidFill>
                          <a:latin typeface="Agency FB" pitchFamily="34" charset="0"/>
                        </a:rPr>
                        <a:t>2</a:t>
                      </a:r>
                      <a:endParaRPr lang="ro-RO" sz="1400" b="0" i="1" dirty="0">
                        <a:solidFill>
                          <a:schemeClr val="bg1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Volkswagen Golf 4 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21 €</a:t>
                      </a:r>
                      <a:endParaRPr lang="ro-RO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o-RO" sz="14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Dacia </a:t>
                      </a:r>
                      <a:r>
                        <a:rPr lang="en-US" sz="1400" baseline="0" dirty="0" smtClean="0"/>
                        <a:t> Duster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30 €</a:t>
                      </a:r>
                      <a:endParaRPr lang="ro-RO" sz="1400" dirty="0" smtClean="0"/>
                    </a:p>
                    <a:p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Seat Ibiza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26  €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Bmv</a:t>
                      </a:r>
                      <a:r>
                        <a:rPr lang="en-US" sz="1400" baseline="0" dirty="0" smtClean="0"/>
                        <a:t> X5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80 €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Aston Martin DB9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63 €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7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Audi</a:t>
                      </a:r>
                      <a:r>
                        <a:rPr lang="ro-RO" sz="1400" baseline="0" dirty="0" smtClean="0"/>
                        <a:t> A4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45€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8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Hyundai Santa Fe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7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74€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9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Toyota</a:t>
                      </a:r>
                      <a:r>
                        <a:rPr lang="ro-RO" sz="1400" baseline="0" dirty="0" smtClean="0"/>
                        <a:t> </a:t>
                      </a:r>
                      <a:r>
                        <a:rPr lang="ro-RO" sz="1400" baseline="0" dirty="0" err="1" smtClean="0"/>
                        <a:t>Rav</a:t>
                      </a:r>
                      <a:r>
                        <a:rPr lang="ro-RO" sz="1400" baseline="0" dirty="0" smtClean="0"/>
                        <a:t> 4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59€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369487"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10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Mercedes  E-220 </a:t>
                      </a:r>
                      <a:r>
                        <a:rPr lang="ro-RO" sz="1400" dirty="0" err="1" smtClean="0"/>
                        <a:t>CDi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5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400" dirty="0" smtClean="0"/>
                        <a:t>63€</a:t>
                      </a:r>
                      <a:endParaRPr lang="ro-RO" sz="1400" b="0" i="1" dirty="0">
                        <a:solidFill>
                          <a:srgbClr val="FF000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Imagine 3" descr="BTL-Mar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29929">
            <a:off x="296623" y="5155677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transporter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428292">
            <a:off x="142844" y="2857496"/>
            <a:ext cx="3608341" cy="24074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851648" cy="1828800"/>
          </a:xfrm>
        </p:spPr>
        <p:txBody>
          <a:bodyPr/>
          <a:lstStyle/>
          <a:p>
            <a:r>
              <a:rPr lang="ro-RO" dirty="0" err="1" smtClean="0"/>
              <a:t>Soferi</a:t>
            </a:r>
            <a:r>
              <a:rPr lang="en-US" dirty="0" smtClean="0"/>
              <a:t>:</a:t>
            </a:r>
            <a:endParaRPr lang="ro-RO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3857620" y="3714752"/>
            <a:ext cx="5114778" cy="1460772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Pentru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cursele</a:t>
            </a:r>
            <a:r>
              <a:rPr lang="en-US" dirty="0" smtClean="0">
                <a:solidFill>
                  <a:srgbClr val="FFFF00"/>
                </a:solidFill>
              </a:rPr>
              <a:t> de </a:t>
            </a:r>
            <a:r>
              <a:rPr lang="en-US" dirty="0" err="1" smtClean="0">
                <a:solidFill>
                  <a:srgbClr val="FFFF00"/>
                </a:solidFill>
              </a:rPr>
              <a:t>lunga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durata</a:t>
            </a:r>
            <a:r>
              <a:rPr lang="en-US" dirty="0" smtClean="0">
                <a:solidFill>
                  <a:srgbClr val="FFFF00"/>
                </a:solidFill>
              </a:rPr>
              <a:t>, </a:t>
            </a:r>
            <a:r>
              <a:rPr lang="en-US" dirty="0" err="1" smtClean="0">
                <a:solidFill>
                  <a:srgbClr val="FFFF00"/>
                </a:solidFill>
              </a:rPr>
              <a:t>pentru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ocazii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speciale</a:t>
            </a:r>
            <a:r>
              <a:rPr lang="en-US" dirty="0" smtClean="0">
                <a:solidFill>
                  <a:srgbClr val="FFFF00"/>
                </a:solidFill>
              </a:rPr>
              <a:t>,  </a:t>
            </a:r>
            <a:r>
              <a:rPr lang="en-US" dirty="0" err="1" smtClean="0">
                <a:solidFill>
                  <a:srgbClr val="FFFF00"/>
                </a:solidFill>
              </a:rPr>
              <a:t>dispunem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si</a:t>
            </a:r>
            <a:r>
              <a:rPr lang="en-US" dirty="0" smtClean="0">
                <a:solidFill>
                  <a:srgbClr val="FFFF00"/>
                </a:solidFill>
              </a:rPr>
              <a:t> de </a:t>
            </a:r>
            <a:r>
              <a:rPr lang="en-US" b="1" i="1" u="sng" dirty="0" smtClean="0">
                <a:solidFill>
                  <a:srgbClr val="FFFF00"/>
                </a:solidFill>
              </a:rPr>
              <a:t>10 </a:t>
            </a:r>
            <a:r>
              <a:rPr lang="en-US" b="1" i="1" u="sng" dirty="0" err="1" smtClean="0">
                <a:solidFill>
                  <a:srgbClr val="FFFF00"/>
                </a:solidFill>
              </a:rPr>
              <a:t>soferi</a:t>
            </a:r>
            <a:r>
              <a:rPr lang="en-US" b="1" i="1" u="sng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cu </a:t>
            </a:r>
            <a:r>
              <a:rPr lang="en-US" dirty="0" err="1" smtClean="0">
                <a:solidFill>
                  <a:srgbClr val="FFFF00"/>
                </a:solidFill>
              </a:rPr>
              <a:t>experienta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toate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categoriile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Pretul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lor</a:t>
            </a:r>
            <a:r>
              <a:rPr lang="en-US" dirty="0" smtClean="0">
                <a:solidFill>
                  <a:srgbClr val="FFFF00"/>
                </a:solidFill>
              </a:rPr>
              <a:t> nu </a:t>
            </a:r>
            <a:r>
              <a:rPr lang="en-US" dirty="0" err="1" smtClean="0">
                <a:solidFill>
                  <a:srgbClr val="FFFF00"/>
                </a:solidFill>
              </a:rPr>
              <a:t>este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inclus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atunci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cand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inchiriati</a:t>
            </a:r>
            <a:r>
              <a:rPr lang="en-US" dirty="0" smtClean="0">
                <a:solidFill>
                  <a:srgbClr val="FFFF00"/>
                </a:solidFill>
              </a:rPr>
              <a:t> o </a:t>
            </a:r>
            <a:r>
              <a:rPr lang="en-US" dirty="0" err="1" smtClean="0">
                <a:solidFill>
                  <a:srgbClr val="FFFF00"/>
                </a:solidFill>
              </a:rPr>
              <a:t>masina</a:t>
            </a:r>
            <a:r>
              <a:rPr lang="en-US" dirty="0" smtClean="0">
                <a:solidFill>
                  <a:srgbClr val="FFFF00"/>
                </a:solidFill>
              </a:rPr>
              <a:t>.  </a:t>
            </a:r>
            <a:endParaRPr lang="ro-RO" dirty="0">
              <a:solidFill>
                <a:srgbClr val="FFFF00"/>
              </a:solidFill>
            </a:endParaRPr>
          </a:p>
        </p:txBody>
      </p:sp>
      <p:pic>
        <p:nvPicPr>
          <p:cNvPr id="4" name="Imagine 3" descr="BTL-Mar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21249">
            <a:off x="1669384" y="458005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u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Oferte</a:t>
            </a:r>
            <a:r>
              <a:rPr lang="en-US" dirty="0" smtClean="0"/>
              <a:t>:</a:t>
            </a:r>
            <a:endParaRPr lang="ro-RO" dirty="0"/>
          </a:p>
        </p:txBody>
      </p:sp>
      <p:sp>
        <p:nvSpPr>
          <p:cNvPr id="6" name="Substituent text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Logan </a:t>
            </a:r>
            <a:r>
              <a:rPr lang="en-US" dirty="0" err="1" smtClean="0">
                <a:solidFill>
                  <a:srgbClr val="002060"/>
                </a:solidFill>
                <a:latin typeface="Comic Sans MS" pitchFamily="66" charset="0"/>
              </a:rPr>
              <a:t>Mcv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omic Sans MS" pitchFamily="66" charset="0"/>
              </a:rPr>
              <a:t>incepand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de la 19€/</a:t>
            </a:r>
            <a:r>
              <a:rPr lang="en-US" dirty="0" err="1" smtClean="0">
                <a:solidFill>
                  <a:srgbClr val="002060"/>
                </a:solidFill>
                <a:latin typeface="Comic Sans MS" pitchFamily="66" charset="0"/>
              </a:rPr>
              <a:t>zi</a:t>
            </a:r>
            <a:endParaRPr lang="ro-RO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" name="Substituent text 7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800" b="0" dirty="0" smtClean="0">
                <a:solidFill>
                  <a:srgbClr val="002060"/>
                </a:solidFill>
                <a:latin typeface="Comic Sans MS" pitchFamily="66" charset="0"/>
              </a:rPr>
              <a:t>Porsche Cayenne </a:t>
            </a:r>
            <a:r>
              <a:rPr lang="en-US" sz="1800" b="0" dirty="0" err="1" smtClean="0">
                <a:solidFill>
                  <a:srgbClr val="002060"/>
                </a:solidFill>
                <a:latin typeface="Comic Sans MS" pitchFamily="66" charset="0"/>
              </a:rPr>
              <a:t>incepand</a:t>
            </a:r>
            <a:r>
              <a:rPr lang="en-US" sz="1800" b="0" dirty="0" smtClean="0">
                <a:solidFill>
                  <a:srgbClr val="002060"/>
                </a:solidFill>
                <a:latin typeface="Comic Sans MS" pitchFamily="66" charset="0"/>
              </a:rPr>
              <a:t> de la 200€/</a:t>
            </a:r>
            <a:r>
              <a:rPr lang="en-US" sz="1800" b="0" dirty="0" err="1" smtClean="0">
                <a:solidFill>
                  <a:srgbClr val="002060"/>
                </a:solidFill>
                <a:latin typeface="Comic Sans MS" pitchFamily="66" charset="0"/>
              </a:rPr>
              <a:t>zi</a:t>
            </a:r>
            <a:endParaRPr lang="ro-RO" sz="1800" b="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" name="Substituent conținut 9" descr="logan_mcv_break-1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2448322"/>
            <a:ext cx="3521075" cy="26408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Substituent conținut 10" descr="porsche-cayenne-00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 rot="1113709">
            <a:off x="4711347" y="2571020"/>
            <a:ext cx="3521075" cy="23485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Imagine 6" descr="BTL-Mark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29929">
            <a:off x="6726043" y="297892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Termeni si </a:t>
            </a:r>
            <a:r>
              <a:rPr lang="ro-RO" dirty="0" err="1" smtClean="0"/>
              <a:t>conditii</a:t>
            </a:r>
            <a:endParaRPr lang="ro-RO" dirty="0"/>
          </a:p>
        </p:txBody>
      </p:sp>
      <p:pic>
        <p:nvPicPr>
          <p:cNvPr id="5" name="Substituent conținut 4" descr="toyota-rav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1440942">
            <a:off x="1435100" y="2484437"/>
            <a:ext cx="365760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5286380" y="1714488"/>
            <a:ext cx="3657600" cy="4663440"/>
          </a:xfrm>
          <a:ln>
            <a:solidFill>
              <a:srgbClr val="FFFF00"/>
            </a:solidFill>
          </a:ln>
        </p:spPr>
        <p:txBody>
          <a:bodyPr>
            <a:normAutofit fontScale="47500" lnSpcReduction="20000"/>
          </a:bodyPr>
          <a:lstStyle/>
          <a:p>
            <a:r>
              <a:rPr lang="ro-RO" sz="2800" b="1" dirty="0" smtClean="0">
                <a:solidFill>
                  <a:srgbClr val="7030A0"/>
                </a:solidFill>
              </a:rPr>
              <a:t>Pentru </a:t>
            </a:r>
            <a:r>
              <a:rPr lang="ro-RO" sz="2800" b="1" dirty="0" err="1" smtClean="0">
                <a:solidFill>
                  <a:srgbClr val="7030A0"/>
                </a:solidFill>
              </a:rPr>
              <a:t>incheierea</a:t>
            </a:r>
            <a:r>
              <a:rPr lang="ro-RO" sz="2800" b="1" dirty="0" smtClean="0">
                <a:solidFill>
                  <a:srgbClr val="7030A0"/>
                </a:solidFill>
              </a:rPr>
              <a:t> contractului de </a:t>
            </a:r>
            <a:r>
              <a:rPr lang="ro-RO" sz="2800" b="1" dirty="0" err="1" smtClean="0">
                <a:solidFill>
                  <a:srgbClr val="7030A0"/>
                </a:solidFill>
              </a:rPr>
              <a:t>inchiriere</a:t>
            </a:r>
            <a:r>
              <a:rPr lang="ro-RO" sz="2800" b="1" dirty="0" smtClean="0">
                <a:solidFill>
                  <a:srgbClr val="7030A0"/>
                </a:solidFill>
              </a:rPr>
              <a:t> sunt necesare: un act de identitate si carnetul de conducere. </a:t>
            </a:r>
            <a:br>
              <a:rPr lang="ro-RO" sz="2800" b="1" dirty="0" smtClean="0">
                <a:solidFill>
                  <a:srgbClr val="7030A0"/>
                </a:solidFill>
              </a:rPr>
            </a:br>
            <a:r>
              <a:rPr lang="ro-RO" sz="2800" b="1" dirty="0" smtClean="0">
                <a:solidFill>
                  <a:srgbClr val="7030A0"/>
                </a:solidFill>
              </a:rPr>
              <a:t>Clientul trebuie sa </a:t>
            </a:r>
            <a:r>
              <a:rPr lang="ro-RO" sz="2800" b="1" dirty="0" err="1" smtClean="0">
                <a:solidFill>
                  <a:srgbClr val="7030A0"/>
                </a:solidFill>
              </a:rPr>
              <a:t>aiba</a:t>
            </a:r>
            <a:r>
              <a:rPr lang="ro-RO" sz="2800" b="1" dirty="0" smtClean="0">
                <a:solidFill>
                  <a:srgbClr val="7030A0"/>
                </a:solidFill>
              </a:rPr>
              <a:t> minim 21 de ani si sa fie posesorul unui permis de conducere valid, cu o vechime mai mare de 1 an. Perioada minima de </a:t>
            </a:r>
            <a:r>
              <a:rPr lang="ro-RO" sz="2800" b="1" dirty="0" err="1" smtClean="0">
                <a:solidFill>
                  <a:srgbClr val="7030A0"/>
                </a:solidFill>
              </a:rPr>
              <a:t>inchiriere</a:t>
            </a:r>
            <a:r>
              <a:rPr lang="ro-RO" sz="2800" b="1" dirty="0" smtClean="0">
                <a:solidFill>
                  <a:srgbClr val="7030A0"/>
                </a:solidFill>
              </a:rPr>
              <a:t> este de 1 zi (24 ore) cu limita de kilometrii de 100km/zi iar ce </a:t>
            </a:r>
            <a:r>
              <a:rPr lang="ro-RO" sz="2800" b="1" dirty="0" err="1" smtClean="0">
                <a:solidFill>
                  <a:srgbClr val="7030A0"/>
                </a:solidFill>
              </a:rPr>
              <a:t>depaseste</a:t>
            </a:r>
            <a:r>
              <a:rPr lang="ro-RO" sz="2800" b="1" dirty="0" smtClean="0">
                <a:solidFill>
                  <a:srgbClr val="7030A0"/>
                </a:solidFill>
              </a:rPr>
              <a:t> peste limita stabilita mai sus se va taxa cu 0,4euro/km. Pentru </a:t>
            </a:r>
            <a:r>
              <a:rPr lang="ro-RO" sz="2800" b="1" dirty="0" err="1" smtClean="0">
                <a:solidFill>
                  <a:srgbClr val="7030A0"/>
                </a:solidFill>
              </a:rPr>
              <a:t>inchirierile</a:t>
            </a:r>
            <a:r>
              <a:rPr lang="ro-RO" sz="2800" b="1" dirty="0" smtClean="0">
                <a:solidFill>
                  <a:srgbClr val="7030A0"/>
                </a:solidFill>
              </a:rPr>
              <a:t> ce </a:t>
            </a:r>
            <a:r>
              <a:rPr lang="ro-RO" sz="2800" b="1" dirty="0" err="1" smtClean="0">
                <a:solidFill>
                  <a:srgbClr val="7030A0"/>
                </a:solidFill>
              </a:rPr>
              <a:t>depasesc</a:t>
            </a:r>
            <a:r>
              <a:rPr lang="ro-RO" sz="2800" b="1" dirty="0" smtClean="0">
                <a:solidFill>
                  <a:srgbClr val="7030A0"/>
                </a:solidFill>
              </a:rPr>
              <a:t> 3 zile nu exista limita de kilometrii  . </a:t>
            </a:r>
            <a:br>
              <a:rPr lang="ro-RO" sz="2800" b="1" dirty="0" smtClean="0">
                <a:solidFill>
                  <a:srgbClr val="7030A0"/>
                </a:solidFill>
              </a:rPr>
            </a:br>
            <a:r>
              <a:rPr lang="ro-RO" sz="2800" b="1" dirty="0" smtClean="0">
                <a:solidFill>
                  <a:srgbClr val="7030A0"/>
                </a:solidFill>
              </a:rPr>
              <a:t>Combustibilul nu este inclus in </a:t>
            </a:r>
            <a:r>
              <a:rPr lang="ro-RO" sz="2800" b="1" dirty="0" err="1" smtClean="0">
                <a:solidFill>
                  <a:srgbClr val="7030A0"/>
                </a:solidFill>
              </a:rPr>
              <a:t>pret</a:t>
            </a:r>
            <a:r>
              <a:rPr lang="ro-RO" sz="2800" b="1" dirty="0" smtClean="0">
                <a:solidFill>
                  <a:srgbClr val="7030A0"/>
                </a:solidFill>
              </a:rPr>
              <a:t> si se afla in sarcina clientului. </a:t>
            </a:r>
            <a:r>
              <a:rPr lang="ro-RO" sz="2800" b="1" dirty="0" err="1" smtClean="0">
                <a:solidFill>
                  <a:srgbClr val="7030A0"/>
                </a:solidFill>
              </a:rPr>
              <a:t>Masina</a:t>
            </a:r>
            <a:r>
              <a:rPr lang="ro-RO" sz="2800" b="1" dirty="0" smtClean="0">
                <a:solidFill>
                  <a:srgbClr val="7030A0"/>
                </a:solidFill>
              </a:rPr>
              <a:t> se </a:t>
            </a:r>
            <a:r>
              <a:rPr lang="ro-RO" sz="2800" b="1" dirty="0" err="1" smtClean="0">
                <a:solidFill>
                  <a:srgbClr val="7030A0"/>
                </a:solidFill>
              </a:rPr>
              <a:t>livreaza</a:t>
            </a:r>
            <a:r>
              <a:rPr lang="ro-RO" sz="2800" b="1" dirty="0" smtClean="0">
                <a:solidFill>
                  <a:srgbClr val="7030A0"/>
                </a:solidFill>
              </a:rPr>
              <a:t> cu rezervorul plin, </a:t>
            </a:r>
            <a:r>
              <a:rPr lang="ro-RO" sz="2800" b="1" dirty="0" err="1" smtClean="0">
                <a:solidFill>
                  <a:srgbClr val="7030A0"/>
                </a:solidFill>
              </a:rPr>
              <a:t>urmand</a:t>
            </a:r>
            <a:r>
              <a:rPr lang="ro-RO" sz="2800" b="1" dirty="0" smtClean="0">
                <a:solidFill>
                  <a:srgbClr val="7030A0"/>
                </a:solidFill>
              </a:rPr>
              <a:t> a fi recuperata in </a:t>
            </a:r>
            <a:r>
              <a:rPr lang="ro-RO" sz="2800" b="1" dirty="0" err="1" smtClean="0">
                <a:solidFill>
                  <a:srgbClr val="7030A0"/>
                </a:solidFill>
              </a:rPr>
              <a:t>aceeasi</a:t>
            </a:r>
            <a:r>
              <a:rPr lang="ro-RO" sz="2800" b="1" dirty="0" smtClean="0">
                <a:solidFill>
                  <a:srgbClr val="7030A0"/>
                </a:solidFill>
              </a:rPr>
              <a:t> stare. La recuperarea </a:t>
            </a:r>
            <a:r>
              <a:rPr lang="ro-RO" sz="2800" b="1" dirty="0" err="1" smtClean="0">
                <a:solidFill>
                  <a:srgbClr val="7030A0"/>
                </a:solidFill>
              </a:rPr>
              <a:t>masinii</a:t>
            </a:r>
            <a:r>
              <a:rPr lang="ro-RO" sz="2800" b="1" dirty="0" smtClean="0">
                <a:solidFill>
                  <a:srgbClr val="7030A0"/>
                </a:solidFill>
              </a:rPr>
              <a:t>, pentru combustibilul lipsa, indicat la bord, se </a:t>
            </a:r>
            <a:r>
              <a:rPr lang="ro-RO" sz="2800" b="1" dirty="0" err="1" smtClean="0">
                <a:solidFill>
                  <a:srgbClr val="7030A0"/>
                </a:solidFill>
              </a:rPr>
              <a:t>calculeaza</a:t>
            </a:r>
            <a:r>
              <a:rPr lang="ro-RO" sz="2800" b="1" dirty="0" smtClean="0">
                <a:solidFill>
                  <a:srgbClr val="7030A0"/>
                </a:solidFill>
              </a:rPr>
              <a:t> </a:t>
            </a:r>
            <a:r>
              <a:rPr lang="ro-RO" sz="2800" b="1" dirty="0" err="1" smtClean="0">
                <a:solidFill>
                  <a:srgbClr val="7030A0"/>
                </a:solidFill>
              </a:rPr>
              <a:t>penalizari</a:t>
            </a:r>
            <a:r>
              <a:rPr lang="ro-RO" sz="2800" b="1" dirty="0" smtClean="0">
                <a:solidFill>
                  <a:srgbClr val="7030A0"/>
                </a:solidFill>
              </a:rPr>
              <a:t> de 5 RON/litru. Uleiul si </a:t>
            </a:r>
            <a:r>
              <a:rPr lang="ro-RO" sz="2800" b="1" dirty="0" err="1" smtClean="0">
                <a:solidFill>
                  <a:srgbClr val="7030A0"/>
                </a:solidFill>
              </a:rPr>
              <a:t>intretinerea</a:t>
            </a:r>
            <a:r>
              <a:rPr lang="ro-RO" sz="2800" b="1" dirty="0" smtClean="0">
                <a:solidFill>
                  <a:srgbClr val="7030A0"/>
                </a:solidFill>
              </a:rPr>
              <a:t> vehiculului sunt in sarcina proprietarului.</a:t>
            </a:r>
            <a:br>
              <a:rPr lang="ro-RO" sz="2800" b="1" dirty="0" smtClean="0">
                <a:solidFill>
                  <a:srgbClr val="7030A0"/>
                </a:solidFill>
              </a:rPr>
            </a:br>
            <a:r>
              <a:rPr lang="it-IT" sz="2800" b="1" dirty="0" smtClean="0">
                <a:solidFill>
                  <a:srgbClr val="7030A0"/>
                </a:solidFill>
              </a:rPr>
              <a:t>Livrarea si restituirea autoturismului se face la locul, data si ora indicata de client si mentionata in Contractul de Inchiriere.</a:t>
            </a:r>
            <a:endParaRPr lang="ro-RO" sz="2800" b="1" dirty="0" smtClean="0">
              <a:solidFill>
                <a:srgbClr val="7030A0"/>
              </a:solidFill>
            </a:endParaRPr>
          </a:p>
          <a:p>
            <a:endParaRPr lang="ro-RO" b="1" dirty="0">
              <a:solidFill>
                <a:srgbClr val="7030A0"/>
              </a:solidFill>
            </a:endParaRPr>
          </a:p>
        </p:txBody>
      </p:sp>
      <p:pic>
        <p:nvPicPr>
          <p:cNvPr id="6" name="Imagine 5" descr="BTL-Mar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29929">
            <a:off x="7632909" y="83604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u 17"/>
          <p:cNvSpPr>
            <a:spLocks noGrp="1"/>
          </p:cNvSpPr>
          <p:nvPr>
            <p:ph type="ctrTitle"/>
          </p:nvPr>
        </p:nvSpPr>
        <p:spPr>
          <a:xfrm>
            <a:off x="3357554" y="642918"/>
            <a:ext cx="5105400" cy="2868168"/>
          </a:xfrm>
        </p:spPr>
        <p:txBody>
          <a:bodyPr/>
          <a:lstStyle/>
          <a:p>
            <a:endParaRPr lang="ro-RO" dirty="0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214282" y="214290"/>
            <a:ext cx="5114778" cy="1101248"/>
          </a:xfrm>
        </p:spPr>
        <p:txBody>
          <a:bodyPr/>
          <a:lstStyle/>
          <a:p>
            <a:pPr algn="l"/>
            <a:r>
              <a:rPr lang="en-US" b="1" i="1" u="sng" dirty="0" err="1" smtClean="0">
                <a:solidFill>
                  <a:srgbClr val="FFFF00"/>
                </a:solidFill>
                <a:latin typeface="Algerian" pitchFamily="82" charset="0"/>
              </a:rPr>
              <a:t>Afisul</a:t>
            </a:r>
            <a:r>
              <a:rPr lang="en-US" b="1" i="1" u="sng" dirty="0" smtClean="0">
                <a:solidFill>
                  <a:srgbClr val="FFFF00"/>
                </a:solidFill>
                <a:latin typeface="Algerian" pitchFamily="82" charset="0"/>
              </a:rPr>
              <a:t> </a:t>
            </a:r>
            <a:r>
              <a:rPr lang="en-US" b="1" i="1" u="sng" dirty="0" err="1" smtClean="0">
                <a:solidFill>
                  <a:srgbClr val="FFFF00"/>
                </a:solidFill>
                <a:latin typeface="Algerian" pitchFamily="82" charset="0"/>
              </a:rPr>
              <a:t>nostru</a:t>
            </a:r>
            <a:r>
              <a:rPr lang="en-US" b="1" i="1" u="sng" dirty="0" smtClean="0">
                <a:solidFill>
                  <a:srgbClr val="FFFF00"/>
                </a:solidFill>
                <a:latin typeface="Algerian" pitchFamily="82" charset="0"/>
              </a:rPr>
              <a:t>: </a:t>
            </a:r>
            <a:endParaRPr lang="ro-RO" b="1" i="1" u="sng" dirty="0"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19" name="Imagine 18" descr="BTL-Mar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29929">
            <a:off x="296622" y="5012801"/>
            <a:ext cx="1428750" cy="1409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6"/>
          <p:cNvPicPr/>
          <p:nvPr/>
        </p:nvPicPr>
        <p:blipFill>
          <a:blip r:embed="rId3"/>
          <a:srcRect l="35577" t="14872" r="18429" b="11282"/>
          <a:stretch>
            <a:fillRect/>
          </a:stretch>
        </p:blipFill>
        <p:spPr bwMode="auto">
          <a:xfrm>
            <a:off x="3071802" y="785794"/>
            <a:ext cx="5286375" cy="5304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Flux">
  <a:themeElements>
    <a:clrScheme name="Flux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oișor">
  <a:themeElements>
    <a:clrScheme name="Foiș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Foiș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iș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olstițiu">
  <a:themeElements>
    <a:clrScheme name="Solstițiu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țiu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țiu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Culme">
  <a:themeElements>
    <a:clrScheme name="Culm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ulm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lm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Concurență">
  <a:themeElements>
    <a:clrScheme name="Concurență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ență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ență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Vervă">
  <a:themeElements>
    <a:clrScheme name="Vervă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ă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ă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502</TotalTime>
  <Words>522</Words>
  <PresentationFormat>On-screen Show (4:3)</PresentationFormat>
  <Paragraphs>136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Flux</vt:lpstr>
      <vt:lpstr>Foișor</vt:lpstr>
      <vt:lpstr>Opulent</vt:lpstr>
      <vt:lpstr>Solstițiu</vt:lpstr>
      <vt:lpstr>Modul</vt:lpstr>
      <vt:lpstr>Civic</vt:lpstr>
      <vt:lpstr>Culme</vt:lpstr>
      <vt:lpstr>Concurență</vt:lpstr>
      <vt:lpstr>Vervă</vt:lpstr>
      <vt:lpstr>Închirieri auto</vt:lpstr>
      <vt:lpstr>Echipa nr 2 Inchirieri auto</vt:lpstr>
      <vt:lpstr>Slide 3</vt:lpstr>
      <vt:lpstr>Despre noi</vt:lpstr>
      <vt:lpstr>Dispunem de urmatoarele modele:</vt:lpstr>
      <vt:lpstr>Soferi:</vt:lpstr>
      <vt:lpstr>Oferte:</vt:lpstr>
      <vt:lpstr>Termeni si conditii</vt:lpstr>
      <vt:lpstr>Slide 9</vt:lpstr>
      <vt:lpstr>Slide 10</vt:lpstr>
      <vt:lpstr>Slide 11</vt:lpstr>
      <vt:lpstr>Slide 12</vt:lpstr>
      <vt:lpstr>Entitati:</vt:lpstr>
      <vt:lpstr>   Relatii </vt:lpstr>
      <vt:lpstr>Erd diagrama</vt:lpstr>
      <vt:lpstr>ERD</vt:lpstr>
      <vt:lpstr>Subtipuri</vt:lpstr>
      <vt:lpstr>Registrul:</vt:lpstr>
      <vt:lpstr>Contact </vt:lpstr>
      <vt:lpstr>Echipa II Inchirieri  auto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Închirieri auto</dc:title>
  <dc:creator>Elev</dc:creator>
  <cp:lastModifiedBy>Dany</cp:lastModifiedBy>
  <cp:revision>67</cp:revision>
  <dcterms:created xsi:type="dcterms:W3CDTF">2010-11-16T06:10:15Z</dcterms:created>
  <dcterms:modified xsi:type="dcterms:W3CDTF">2010-12-07T19:51:51Z</dcterms:modified>
</cp:coreProperties>
</file>