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6" r:id="rId20"/>
    <p:sldId id="274" r:id="rId21"/>
    <p:sldId id="275" r:id="rId22"/>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06" autoAdjust="0"/>
    <p:restoredTop sz="94660" autoAdjust="0"/>
  </p:normalViewPr>
  <p:slideViewPr>
    <p:cSldViewPr>
      <p:cViewPr varScale="1">
        <p:scale>
          <a:sx n="88" d="100"/>
          <a:sy n="88" d="100"/>
        </p:scale>
        <p:origin x="-108" y="-4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7" name="Triunghi isoscel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u 7"/>
          <p:cNvSpPr>
            <a:spLocks noGrp="1"/>
          </p:cNvSpPr>
          <p:nvPr>
            <p:ph type="ctrTitle"/>
          </p:nvPr>
        </p:nvSpPr>
        <p:spPr>
          <a:xfrm>
            <a:off x="540544" y="776288"/>
            <a:ext cx="8062912" cy="1470025"/>
          </a:xfrm>
        </p:spPr>
        <p:txBody>
          <a:bodyPr anchor="b">
            <a:normAutofit/>
          </a:bodyPr>
          <a:lstStyle>
            <a:lvl1pPr algn="r">
              <a:defRPr sz="4400"/>
            </a:lvl1pPr>
          </a:lstStyle>
          <a:p>
            <a:r>
              <a:rPr kumimoji="0" lang="ro-RO" smtClean="0"/>
              <a:t>Faceți clic pentru a edita stilul de titlu Coordonator</a:t>
            </a:r>
            <a:endParaRPr kumimoji="0" lang="en-US"/>
          </a:p>
        </p:txBody>
      </p:sp>
      <p:sp>
        <p:nvSpPr>
          <p:cNvPr id="9" name="Subtitlu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28" name="Substituent dată 27"/>
          <p:cNvSpPr>
            <a:spLocks noGrp="1"/>
          </p:cNvSpPr>
          <p:nvPr>
            <p:ph type="dt" sz="half" idx="10"/>
          </p:nvPr>
        </p:nvSpPr>
        <p:spPr>
          <a:xfrm>
            <a:off x="1371600" y="6012656"/>
            <a:ext cx="5791200" cy="365125"/>
          </a:xfrm>
        </p:spPr>
        <p:txBody>
          <a:bodyPr tIns="0" bIns="0" anchor="t"/>
          <a:lstStyle>
            <a:lvl1pPr algn="r">
              <a:defRPr sz="1000"/>
            </a:lvl1pPr>
          </a:lstStyle>
          <a:p>
            <a:fld id="{8FE1E5C7-9717-45FC-B8AF-A95C172EFE0B}" type="datetimeFigureOut">
              <a:rPr lang="ro-RO" smtClean="0"/>
              <a:pPr/>
              <a:t>30.11.2010</a:t>
            </a:fld>
            <a:endParaRPr lang="ro-RO" dirty="0"/>
          </a:p>
        </p:txBody>
      </p:sp>
      <p:sp>
        <p:nvSpPr>
          <p:cNvPr id="17" name="Substituent subsol 16"/>
          <p:cNvSpPr>
            <a:spLocks noGrp="1"/>
          </p:cNvSpPr>
          <p:nvPr>
            <p:ph type="ftr" sz="quarter" idx="11"/>
          </p:nvPr>
        </p:nvSpPr>
        <p:spPr>
          <a:xfrm>
            <a:off x="1371600" y="5650704"/>
            <a:ext cx="5791200" cy="365125"/>
          </a:xfrm>
        </p:spPr>
        <p:txBody>
          <a:bodyPr tIns="0" bIns="0" anchor="b"/>
          <a:lstStyle>
            <a:lvl1pPr algn="r">
              <a:defRPr sz="1100"/>
            </a:lvl1pPr>
          </a:lstStyle>
          <a:p>
            <a:endParaRPr lang="ro-RO" dirty="0"/>
          </a:p>
        </p:txBody>
      </p:sp>
      <p:sp>
        <p:nvSpPr>
          <p:cNvPr id="29" name="Substituent număr diapozitiv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98CDF2C-C726-41EF-BCF1-761672E1263B}" type="slidenum">
              <a:rPr lang="ro-RO" smtClean="0"/>
              <a:pPr/>
              <a:t>‹#›</a:t>
            </a:fld>
            <a:endParaRPr lang="ro-RO"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8FE1E5C7-9717-45FC-B8AF-A95C172EFE0B}" type="datetimeFigureOut">
              <a:rPr lang="ro-RO" smtClean="0"/>
              <a:pPr/>
              <a:t>30.11.2010</a:t>
            </a:fld>
            <a:endParaRPr lang="ro-RO" dirty="0"/>
          </a:p>
        </p:txBody>
      </p:sp>
      <p:sp>
        <p:nvSpPr>
          <p:cNvPr id="5" name="Substituent subsol 4"/>
          <p:cNvSpPr>
            <a:spLocks noGrp="1"/>
          </p:cNvSpPr>
          <p:nvPr>
            <p:ph type="ftr" sz="quarter" idx="11"/>
          </p:nvPr>
        </p:nvSpPr>
        <p:spPr/>
        <p:txBody>
          <a:bodyPr/>
          <a:lstStyle/>
          <a:p>
            <a:endParaRPr lang="ro-RO" dirty="0"/>
          </a:p>
        </p:txBody>
      </p:sp>
      <p:sp>
        <p:nvSpPr>
          <p:cNvPr id="6" name="Substituent număr diapozitiv 5"/>
          <p:cNvSpPr>
            <a:spLocks noGrp="1"/>
          </p:cNvSpPr>
          <p:nvPr>
            <p:ph type="sldNum" sz="quarter" idx="12"/>
          </p:nvPr>
        </p:nvSpPr>
        <p:spPr/>
        <p:txBody>
          <a:bodyPr/>
          <a:lstStyle/>
          <a:p>
            <a:fld id="{998CDF2C-C726-41EF-BCF1-761672E1263B}" type="slidenum">
              <a:rPr lang="ro-RO" smtClean="0"/>
              <a:pPr/>
              <a:t>‹#›</a:t>
            </a:fld>
            <a:endParaRPr lang="ro-RO"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781800" y="381000"/>
            <a:ext cx="1905000" cy="5486400"/>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381000"/>
            <a:ext cx="6248400" cy="5486400"/>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8FE1E5C7-9717-45FC-B8AF-A95C172EFE0B}" type="datetimeFigureOut">
              <a:rPr lang="ro-RO" smtClean="0"/>
              <a:pPr/>
              <a:t>30.11.2010</a:t>
            </a:fld>
            <a:endParaRPr lang="ro-RO" dirty="0"/>
          </a:p>
        </p:txBody>
      </p:sp>
      <p:sp>
        <p:nvSpPr>
          <p:cNvPr id="5" name="Substituent subsol 4"/>
          <p:cNvSpPr>
            <a:spLocks noGrp="1"/>
          </p:cNvSpPr>
          <p:nvPr>
            <p:ph type="ftr" sz="quarter" idx="11"/>
          </p:nvPr>
        </p:nvSpPr>
        <p:spPr/>
        <p:txBody>
          <a:bodyPr/>
          <a:lstStyle/>
          <a:p>
            <a:endParaRPr lang="ro-RO" dirty="0"/>
          </a:p>
        </p:txBody>
      </p:sp>
      <p:sp>
        <p:nvSpPr>
          <p:cNvPr id="6" name="Substituent număr diapozitiv 5"/>
          <p:cNvSpPr>
            <a:spLocks noGrp="1"/>
          </p:cNvSpPr>
          <p:nvPr>
            <p:ph type="sldNum" sz="quarter" idx="12"/>
          </p:nvPr>
        </p:nvSpPr>
        <p:spPr/>
        <p:txBody>
          <a:bodyPr/>
          <a:lstStyle/>
          <a:p>
            <a:fld id="{998CDF2C-C726-41EF-BCF1-761672E1263B}" type="slidenum">
              <a:rPr lang="ro-RO" smtClean="0"/>
              <a:pPr/>
              <a:t>‹#›</a:t>
            </a:fld>
            <a:endParaRPr lang="ro-RO"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67494"/>
            <a:ext cx="8229600" cy="1399032"/>
          </a:xfrm>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a:xfrm>
            <a:off x="457200" y="1882808"/>
            <a:ext cx="8229600" cy="45720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a:xfrm>
            <a:off x="4791456" y="6480048"/>
            <a:ext cx="2133600" cy="301752"/>
          </a:xfrm>
        </p:spPr>
        <p:txBody>
          <a:bodyPr/>
          <a:lstStyle/>
          <a:p>
            <a:fld id="{8FE1E5C7-9717-45FC-B8AF-A95C172EFE0B}" type="datetimeFigureOut">
              <a:rPr lang="ro-RO" smtClean="0"/>
              <a:pPr/>
              <a:t>30.11.2010</a:t>
            </a:fld>
            <a:endParaRPr lang="ro-RO" dirty="0"/>
          </a:p>
        </p:txBody>
      </p:sp>
      <p:sp>
        <p:nvSpPr>
          <p:cNvPr id="5" name="Substituent subsol 4"/>
          <p:cNvSpPr>
            <a:spLocks noGrp="1"/>
          </p:cNvSpPr>
          <p:nvPr>
            <p:ph type="ftr" sz="quarter" idx="11"/>
          </p:nvPr>
        </p:nvSpPr>
        <p:spPr>
          <a:xfrm>
            <a:off x="457200" y="6480969"/>
            <a:ext cx="4260056" cy="300831"/>
          </a:xfrm>
        </p:spPr>
        <p:txBody>
          <a:bodyPr/>
          <a:lstStyle/>
          <a:p>
            <a:endParaRPr lang="ro-RO" dirty="0"/>
          </a:p>
        </p:txBody>
      </p:sp>
      <p:sp>
        <p:nvSpPr>
          <p:cNvPr id="6" name="Substituent număr diapozitiv 5"/>
          <p:cNvSpPr>
            <a:spLocks noGrp="1"/>
          </p:cNvSpPr>
          <p:nvPr>
            <p:ph type="sldNum" sz="quarter" idx="12"/>
          </p:nvPr>
        </p:nvSpPr>
        <p:spPr/>
        <p:txBody>
          <a:bodyPr/>
          <a:lstStyle/>
          <a:p>
            <a:fld id="{998CDF2C-C726-41EF-BCF1-761672E1263B}" type="slidenum">
              <a:rPr lang="ro-RO" smtClean="0"/>
              <a:pPr/>
              <a:t>‹#›</a:t>
            </a:fld>
            <a:endParaRPr lang="ro-R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2">
        <a:schemeClr val="bg1"/>
      </p:bgRef>
    </p:bg>
    <p:spTree>
      <p:nvGrpSpPr>
        <p:cNvPr id="1" name=""/>
        <p:cNvGrpSpPr/>
        <p:nvPr/>
      </p:nvGrpSpPr>
      <p:grpSpPr>
        <a:xfrm>
          <a:off x="0" y="0"/>
          <a:ext cx="0" cy="0"/>
          <a:chOff x="0" y="0"/>
          <a:chExt cx="0" cy="0"/>
        </a:xfrm>
      </p:grpSpPr>
      <p:sp>
        <p:nvSpPr>
          <p:cNvPr id="9" name="Triunghi drept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unghi isoscel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Substituent dată 3"/>
          <p:cNvSpPr>
            <a:spLocks noGrp="1"/>
          </p:cNvSpPr>
          <p:nvPr>
            <p:ph type="dt" sz="half" idx="10"/>
          </p:nvPr>
        </p:nvSpPr>
        <p:spPr>
          <a:xfrm>
            <a:off x="6955632" y="6477000"/>
            <a:ext cx="2133600" cy="304800"/>
          </a:xfrm>
        </p:spPr>
        <p:txBody>
          <a:bodyPr/>
          <a:lstStyle/>
          <a:p>
            <a:fld id="{8FE1E5C7-9717-45FC-B8AF-A95C172EFE0B}" type="datetimeFigureOut">
              <a:rPr lang="ro-RO" smtClean="0"/>
              <a:pPr/>
              <a:t>30.11.2010</a:t>
            </a:fld>
            <a:endParaRPr lang="ro-RO" dirty="0"/>
          </a:p>
        </p:txBody>
      </p:sp>
      <p:sp>
        <p:nvSpPr>
          <p:cNvPr id="5" name="Substituent subsol 4"/>
          <p:cNvSpPr>
            <a:spLocks noGrp="1"/>
          </p:cNvSpPr>
          <p:nvPr>
            <p:ph type="ftr" sz="quarter" idx="11"/>
          </p:nvPr>
        </p:nvSpPr>
        <p:spPr>
          <a:xfrm>
            <a:off x="2619376" y="6480969"/>
            <a:ext cx="4260056" cy="300831"/>
          </a:xfrm>
        </p:spPr>
        <p:txBody>
          <a:bodyPr/>
          <a:lstStyle/>
          <a:p>
            <a:endParaRPr lang="ro-RO" dirty="0"/>
          </a:p>
        </p:txBody>
      </p:sp>
      <p:sp>
        <p:nvSpPr>
          <p:cNvPr id="6" name="Substituent număr diapozitiv 5"/>
          <p:cNvSpPr>
            <a:spLocks noGrp="1"/>
          </p:cNvSpPr>
          <p:nvPr>
            <p:ph type="sldNum" sz="quarter" idx="12"/>
          </p:nvPr>
        </p:nvSpPr>
        <p:spPr>
          <a:xfrm>
            <a:off x="8451056" y="809624"/>
            <a:ext cx="502920" cy="300831"/>
          </a:xfrm>
        </p:spPr>
        <p:txBody>
          <a:bodyPr/>
          <a:lstStyle/>
          <a:p>
            <a:fld id="{998CDF2C-C726-41EF-BCF1-761672E1263B}" type="slidenum">
              <a:rPr lang="ro-RO" smtClean="0"/>
              <a:pPr/>
              <a:t>‹#›</a:t>
            </a:fld>
            <a:endParaRPr lang="ro-RO" dirty="0"/>
          </a:p>
        </p:txBody>
      </p:sp>
      <p:cxnSp>
        <p:nvCxnSpPr>
          <p:cNvPr id="11" name="Conector drept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ector drept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u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marL="0" algn="l">
              <a:defRPr/>
            </a:lvl1p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a:xfrm>
            <a:off x="4791456" y="6480969"/>
            <a:ext cx="2133600" cy="301752"/>
          </a:xfrm>
        </p:spPr>
        <p:txBody>
          <a:bodyPr/>
          <a:lstStyle/>
          <a:p>
            <a:fld id="{8FE1E5C7-9717-45FC-B8AF-A95C172EFE0B}" type="datetimeFigureOut">
              <a:rPr lang="ro-RO" smtClean="0"/>
              <a:pPr/>
              <a:t>30.11.2010</a:t>
            </a:fld>
            <a:endParaRPr lang="ro-RO" dirty="0"/>
          </a:p>
        </p:txBody>
      </p:sp>
      <p:sp>
        <p:nvSpPr>
          <p:cNvPr id="6" name="Substituent subsol 5"/>
          <p:cNvSpPr>
            <a:spLocks noGrp="1"/>
          </p:cNvSpPr>
          <p:nvPr>
            <p:ph type="ftr" sz="quarter" idx="11"/>
          </p:nvPr>
        </p:nvSpPr>
        <p:spPr>
          <a:xfrm>
            <a:off x="457200" y="6480969"/>
            <a:ext cx="4260056" cy="301752"/>
          </a:xfrm>
        </p:spPr>
        <p:txBody>
          <a:bodyPr/>
          <a:lstStyle/>
          <a:p>
            <a:endParaRPr lang="ro-RO" dirty="0"/>
          </a:p>
        </p:txBody>
      </p:sp>
      <p:sp>
        <p:nvSpPr>
          <p:cNvPr id="7" name="Substituent număr diapozitiv 6"/>
          <p:cNvSpPr>
            <a:spLocks noGrp="1"/>
          </p:cNvSpPr>
          <p:nvPr>
            <p:ph type="sldNum" sz="quarter" idx="12"/>
          </p:nvPr>
        </p:nvSpPr>
        <p:spPr>
          <a:xfrm>
            <a:off x="7589520" y="6480969"/>
            <a:ext cx="502920" cy="301752"/>
          </a:xfrm>
        </p:spPr>
        <p:txBody>
          <a:bodyPr/>
          <a:lstStyle/>
          <a:p>
            <a:fld id="{998CDF2C-C726-41EF-BCF1-761672E1263B}" type="slidenum">
              <a:rPr lang="ro-RO" smtClean="0"/>
              <a:pPr/>
              <a:t>‹#›</a:t>
            </a:fld>
            <a:endParaRPr lang="ro-RO"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a:xfrm>
            <a:off x="4791456" y="6480969"/>
            <a:ext cx="2130552" cy="301752"/>
          </a:xfrm>
        </p:spPr>
        <p:txBody>
          <a:bodyPr/>
          <a:lstStyle/>
          <a:p>
            <a:fld id="{8FE1E5C7-9717-45FC-B8AF-A95C172EFE0B}" type="datetimeFigureOut">
              <a:rPr lang="ro-RO" smtClean="0"/>
              <a:pPr/>
              <a:t>30.11.2010</a:t>
            </a:fld>
            <a:endParaRPr lang="ro-RO" dirty="0"/>
          </a:p>
        </p:txBody>
      </p:sp>
      <p:sp>
        <p:nvSpPr>
          <p:cNvPr id="8" name="Substituent subsol 7"/>
          <p:cNvSpPr>
            <a:spLocks noGrp="1"/>
          </p:cNvSpPr>
          <p:nvPr>
            <p:ph type="ftr" sz="quarter" idx="11"/>
          </p:nvPr>
        </p:nvSpPr>
        <p:spPr>
          <a:xfrm>
            <a:off x="457200" y="6480969"/>
            <a:ext cx="4261104" cy="301752"/>
          </a:xfrm>
        </p:spPr>
        <p:txBody>
          <a:bodyPr/>
          <a:lstStyle/>
          <a:p>
            <a:endParaRPr lang="ro-RO" dirty="0"/>
          </a:p>
        </p:txBody>
      </p:sp>
      <p:sp>
        <p:nvSpPr>
          <p:cNvPr id="9" name="Substituent număr diapozitiv 8"/>
          <p:cNvSpPr>
            <a:spLocks noGrp="1"/>
          </p:cNvSpPr>
          <p:nvPr>
            <p:ph type="sldNum" sz="quarter" idx="12"/>
          </p:nvPr>
        </p:nvSpPr>
        <p:spPr>
          <a:xfrm>
            <a:off x="7589520" y="6483096"/>
            <a:ext cx="502920" cy="301752"/>
          </a:xfrm>
        </p:spPr>
        <p:txBody>
          <a:bodyPr/>
          <a:lstStyle>
            <a:lvl1pPr algn="ctr">
              <a:defRPr/>
            </a:lvl1pPr>
          </a:lstStyle>
          <a:p>
            <a:fld id="{998CDF2C-C726-41EF-BCF1-761672E1263B}" type="slidenum">
              <a:rPr lang="ro-RO" smtClean="0"/>
              <a:pPr/>
              <a:t>‹#›</a:t>
            </a:fld>
            <a:endParaRPr lang="ro-RO"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b="0"/>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8FE1E5C7-9717-45FC-B8AF-A95C172EFE0B}" type="datetimeFigureOut">
              <a:rPr lang="ro-RO" smtClean="0"/>
              <a:pPr/>
              <a:t>30.11.2010</a:t>
            </a:fld>
            <a:endParaRPr lang="ro-RO" dirty="0"/>
          </a:p>
        </p:txBody>
      </p:sp>
      <p:sp>
        <p:nvSpPr>
          <p:cNvPr id="4" name="Substituent subsol 3"/>
          <p:cNvSpPr>
            <a:spLocks noGrp="1"/>
          </p:cNvSpPr>
          <p:nvPr>
            <p:ph type="ftr" sz="quarter" idx="11"/>
          </p:nvPr>
        </p:nvSpPr>
        <p:spPr/>
        <p:txBody>
          <a:bodyPr/>
          <a:lstStyle/>
          <a:p>
            <a:endParaRPr lang="ro-RO" dirty="0"/>
          </a:p>
        </p:txBody>
      </p:sp>
      <p:sp>
        <p:nvSpPr>
          <p:cNvPr id="5" name="Substituent număr diapozitiv 4"/>
          <p:cNvSpPr>
            <a:spLocks noGrp="1"/>
          </p:cNvSpPr>
          <p:nvPr>
            <p:ph type="sldNum" sz="quarter" idx="12"/>
          </p:nvPr>
        </p:nvSpPr>
        <p:spPr/>
        <p:txBody>
          <a:bodyPr/>
          <a:lstStyle/>
          <a:p>
            <a:fld id="{998CDF2C-C726-41EF-BCF1-761672E1263B}" type="slidenum">
              <a:rPr lang="ro-RO" smtClean="0"/>
              <a:pPr/>
              <a:t>‹#›</a:t>
            </a:fld>
            <a:endParaRPr lang="ro-RO"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a:xfrm>
            <a:off x="4791456" y="6480969"/>
            <a:ext cx="2133600" cy="301752"/>
          </a:xfrm>
        </p:spPr>
        <p:txBody>
          <a:bodyPr/>
          <a:lstStyle/>
          <a:p>
            <a:fld id="{8FE1E5C7-9717-45FC-B8AF-A95C172EFE0B}" type="datetimeFigureOut">
              <a:rPr lang="ro-RO" smtClean="0"/>
              <a:pPr/>
              <a:t>30.11.2010</a:t>
            </a:fld>
            <a:endParaRPr lang="ro-RO" dirty="0"/>
          </a:p>
        </p:txBody>
      </p:sp>
      <p:sp>
        <p:nvSpPr>
          <p:cNvPr id="3" name="Substituent subsol 2"/>
          <p:cNvSpPr>
            <a:spLocks noGrp="1"/>
          </p:cNvSpPr>
          <p:nvPr>
            <p:ph type="ftr" sz="quarter" idx="11"/>
          </p:nvPr>
        </p:nvSpPr>
        <p:spPr>
          <a:xfrm>
            <a:off x="457200" y="6481890"/>
            <a:ext cx="4260056" cy="300831"/>
          </a:xfrm>
        </p:spPr>
        <p:txBody>
          <a:bodyPr/>
          <a:lstStyle/>
          <a:p>
            <a:endParaRPr lang="ro-RO" dirty="0"/>
          </a:p>
        </p:txBody>
      </p:sp>
      <p:sp>
        <p:nvSpPr>
          <p:cNvPr id="4" name="Substituent număr diapozitiv 3"/>
          <p:cNvSpPr>
            <a:spLocks noGrp="1"/>
          </p:cNvSpPr>
          <p:nvPr>
            <p:ph type="sldNum" sz="quarter" idx="12"/>
          </p:nvPr>
        </p:nvSpPr>
        <p:spPr>
          <a:xfrm>
            <a:off x="7589520" y="6480969"/>
            <a:ext cx="502920" cy="301752"/>
          </a:xfrm>
        </p:spPr>
        <p:txBody>
          <a:bodyPr/>
          <a:lstStyle/>
          <a:p>
            <a:fld id="{998CDF2C-C726-41EF-BCF1-761672E1263B}" type="slidenum">
              <a:rPr lang="ro-RO" smtClean="0"/>
              <a:pPr/>
              <a:t>‹#›</a:t>
            </a:fld>
            <a:endParaRPr lang="ro-RO"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a:xfrm>
            <a:off x="6278976" y="6556248"/>
            <a:ext cx="2133600" cy="301752"/>
          </a:xfrm>
        </p:spPr>
        <p:txBody>
          <a:bodyPr/>
          <a:lstStyle>
            <a:lvl1pPr>
              <a:defRPr sz="900"/>
            </a:lvl1pPr>
          </a:lstStyle>
          <a:p>
            <a:fld id="{8FE1E5C7-9717-45FC-B8AF-A95C172EFE0B}" type="datetimeFigureOut">
              <a:rPr lang="ro-RO" smtClean="0"/>
              <a:pPr/>
              <a:t>30.11.2010</a:t>
            </a:fld>
            <a:endParaRPr lang="ro-RO" dirty="0"/>
          </a:p>
        </p:txBody>
      </p:sp>
      <p:sp>
        <p:nvSpPr>
          <p:cNvPr id="6" name="Substituent subsol 5"/>
          <p:cNvSpPr>
            <a:spLocks noGrp="1"/>
          </p:cNvSpPr>
          <p:nvPr>
            <p:ph type="ftr" sz="quarter" idx="11"/>
          </p:nvPr>
        </p:nvSpPr>
        <p:spPr>
          <a:xfrm>
            <a:off x="1135856" y="6556248"/>
            <a:ext cx="5143120" cy="301752"/>
          </a:xfrm>
        </p:spPr>
        <p:txBody>
          <a:bodyPr/>
          <a:lstStyle>
            <a:lvl1pPr>
              <a:defRPr sz="900"/>
            </a:lvl1pPr>
          </a:lstStyle>
          <a:p>
            <a:endParaRPr lang="ro-RO" dirty="0"/>
          </a:p>
        </p:txBody>
      </p:sp>
      <p:sp>
        <p:nvSpPr>
          <p:cNvPr id="7" name="Substituent număr diapozitiv 6"/>
          <p:cNvSpPr>
            <a:spLocks noGrp="1"/>
          </p:cNvSpPr>
          <p:nvPr>
            <p:ph type="sldNum" sz="quarter" idx="12"/>
          </p:nvPr>
        </p:nvSpPr>
        <p:spPr>
          <a:xfrm>
            <a:off x="8410576" y="6556248"/>
            <a:ext cx="502920" cy="301752"/>
          </a:xfrm>
        </p:spPr>
        <p:txBody>
          <a:bodyPr/>
          <a:lstStyle>
            <a:lvl1pPr>
              <a:defRPr sz="900"/>
            </a:lvl1pPr>
          </a:lstStyle>
          <a:p>
            <a:fld id="{998CDF2C-C726-41EF-BCF1-761672E1263B}" type="slidenum">
              <a:rPr lang="ro-RO" smtClean="0"/>
              <a:pPr/>
              <a:t>‹#›</a:t>
            </a:fld>
            <a:endParaRPr lang="ro-RO"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o-RO" smtClean="0"/>
              <a:t>Faceți clic pentru a edita stilul de titlu Coordonator</a:t>
            </a:r>
            <a:endParaRPr kumimoji="0" lang="en-US"/>
          </a:p>
        </p:txBody>
      </p:sp>
      <p:sp>
        <p:nvSpPr>
          <p:cNvPr id="3" name="Substituent i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o-RO" smtClean="0"/>
              <a:t>Faceți clic pe pictogramă pentru a adăuga o imagine</a:t>
            </a:r>
            <a:endParaRPr kumimoji="0" lang="en-US" dirty="0"/>
          </a:p>
        </p:txBody>
      </p:sp>
      <p:sp>
        <p:nvSpPr>
          <p:cNvPr id="4" name="Substituent text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a:xfrm>
            <a:off x="6108192" y="6556248"/>
            <a:ext cx="2103120" cy="301752"/>
          </a:xfrm>
        </p:spPr>
        <p:txBody>
          <a:bodyPr/>
          <a:lstStyle>
            <a:lvl1pPr>
              <a:defRPr sz="900"/>
            </a:lvl1pPr>
          </a:lstStyle>
          <a:p>
            <a:fld id="{8FE1E5C7-9717-45FC-B8AF-A95C172EFE0B}" type="datetimeFigureOut">
              <a:rPr lang="ro-RO" smtClean="0"/>
              <a:pPr/>
              <a:t>30.11.2010</a:t>
            </a:fld>
            <a:endParaRPr lang="ro-RO" dirty="0"/>
          </a:p>
        </p:txBody>
      </p:sp>
      <p:sp>
        <p:nvSpPr>
          <p:cNvPr id="6" name="Substituent subsol 5"/>
          <p:cNvSpPr>
            <a:spLocks noGrp="1"/>
          </p:cNvSpPr>
          <p:nvPr>
            <p:ph type="ftr" sz="quarter" idx="11"/>
          </p:nvPr>
        </p:nvSpPr>
        <p:spPr>
          <a:xfrm>
            <a:off x="1170432" y="6557169"/>
            <a:ext cx="4948072" cy="301752"/>
          </a:xfrm>
        </p:spPr>
        <p:txBody>
          <a:bodyPr/>
          <a:lstStyle>
            <a:lvl1pPr>
              <a:defRPr sz="900"/>
            </a:lvl1pPr>
          </a:lstStyle>
          <a:p>
            <a:endParaRPr lang="ro-RO" dirty="0"/>
          </a:p>
        </p:txBody>
      </p:sp>
      <p:sp>
        <p:nvSpPr>
          <p:cNvPr id="7" name="Substituent număr diapozitiv 6"/>
          <p:cNvSpPr>
            <a:spLocks noGrp="1"/>
          </p:cNvSpPr>
          <p:nvPr>
            <p:ph type="sldNum" sz="quarter" idx="12"/>
          </p:nvPr>
        </p:nvSpPr>
        <p:spPr>
          <a:xfrm>
            <a:off x="8217192" y="6556248"/>
            <a:ext cx="365760" cy="301752"/>
          </a:xfrm>
        </p:spPr>
        <p:txBody>
          <a:bodyPr/>
          <a:lstStyle>
            <a:lvl1pPr algn="ctr">
              <a:defRPr sz="900"/>
            </a:lvl1pPr>
          </a:lstStyle>
          <a:p>
            <a:fld id="{998CDF2C-C726-41EF-BCF1-761672E1263B}" type="slidenum">
              <a:rPr lang="ro-RO" smtClean="0"/>
              <a:pPr/>
              <a:t>‹#›</a:t>
            </a:fld>
            <a:endParaRPr lang="ro-RO"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unghi drept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ector drept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ector drept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ubstituent titlu 21"/>
          <p:cNvSpPr>
            <a:spLocks noGrp="1"/>
          </p:cNvSpPr>
          <p:nvPr>
            <p:ph type="title"/>
          </p:nvPr>
        </p:nvSpPr>
        <p:spPr>
          <a:xfrm>
            <a:off x="457200" y="267494"/>
            <a:ext cx="8229600" cy="1399032"/>
          </a:xfrm>
          <a:prstGeom prst="rect">
            <a:avLst/>
          </a:prstGeom>
        </p:spPr>
        <p:txBody>
          <a:bodyPr vert="horz" anchor="ctr">
            <a:normAutofit/>
          </a:bodyPr>
          <a:lstStyle/>
          <a:p>
            <a:r>
              <a:rPr kumimoji="0" lang="ro-RO" smtClean="0"/>
              <a:t>Faceți clic pentru a edita stilul de titlu Coordonator</a:t>
            </a:r>
            <a:endParaRPr kumimoji="0" lang="en-US"/>
          </a:p>
        </p:txBody>
      </p:sp>
      <p:sp>
        <p:nvSpPr>
          <p:cNvPr id="13" name="Substituent text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4" name="Substituent dată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FE1E5C7-9717-45FC-B8AF-A95C172EFE0B}" type="datetimeFigureOut">
              <a:rPr lang="ro-RO" smtClean="0"/>
              <a:pPr/>
              <a:t>30.11.2010</a:t>
            </a:fld>
            <a:endParaRPr lang="ro-RO" dirty="0"/>
          </a:p>
        </p:txBody>
      </p:sp>
      <p:sp>
        <p:nvSpPr>
          <p:cNvPr id="3" name="Substituent subsol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o-RO" dirty="0"/>
          </a:p>
        </p:txBody>
      </p:sp>
      <p:sp>
        <p:nvSpPr>
          <p:cNvPr id="23" name="Substituent număr diapozitiv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98CDF2C-C726-41EF-BCF1-761672E1263B}" type="slidenum">
              <a:rPr lang="ro-RO" smtClean="0"/>
              <a:pPr/>
              <a:t>‹#›</a:t>
            </a:fld>
            <a:endParaRPr lang="ro-RO"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r>
              <a:rPr lang="ro-RO" dirty="0" smtClean="0"/>
              <a:t>Proiect</a:t>
            </a:r>
            <a:endParaRPr lang="ro-RO" dirty="0"/>
          </a:p>
        </p:txBody>
      </p:sp>
      <p:sp>
        <p:nvSpPr>
          <p:cNvPr id="3" name="Subtitlu 2"/>
          <p:cNvSpPr>
            <a:spLocks noGrp="1"/>
          </p:cNvSpPr>
          <p:nvPr>
            <p:ph type="subTitle" idx="1"/>
          </p:nvPr>
        </p:nvSpPr>
        <p:spPr/>
        <p:txBody>
          <a:bodyPr/>
          <a:lstStyle/>
          <a:p>
            <a:r>
              <a:rPr lang="ro-RO" dirty="0" smtClean="0"/>
              <a:t>Reali</a:t>
            </a:r>
            <a:r>
              <a:rPr lang="en-US" dirty="0" smtClean="0"/>
              <a:t>zatori: Neagu Silvia-Elena</a:t>
            </a:r>
          </a:p>
          <a:p>
            <a:r>
              <a:rPr lang="en-US" dirty="0" smtClean="0"/>
              <a:t>Popescu</a:t>
            </a:r>
            <a:r>
              <a:rPr lang="en-US" dirty="0" smtClean="0"/>
              <a:t> L</a:t>
            </a:r>
            <a:r>
              <a:rPr lang="ro-RO" dirty="0" smtClean="0"/>
              <a:t>ă</a:t>
            </a:r>
            <a:r>
              <a:rPr lang="en-US" dirty="0" smtClean="0"/>
              <a:t>cr</a:t>
            </a:r>
            <a:r>
              <a:rPr lang="ro-RO" dirty="0" smtClean="0"/>
              <a:t>ă</a:t>
            </a:r>
            <a:r>
              <a:rPr lang="en-US" dirty="0" smtClean="0"/>
              <a:t>mioara</a:t>
            </a:r>
            <a:r>
              <a:rPr lang="en-US" dirty="0" smtClean="0"/>
              <a:t>-Elena</a:t>
            </a:r>
          </a:p>
          <a:p>
            <a:r>
              <a:rPr lang="en-US" dirty="0" smtClean="0"/>
              <a:t>Scutaru Bogdan-Emanuel</a:t>
            </a:r>
          </a:p>
          <a:p>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1"/>
                                          </p:val>
                                        </p:tav>
                                        <p:tav tm="100000">
                                          <p:val>
                                            <p:strVal val="#ppt_x"/>
                                          </p:val>
                                        </p:tav>
                                      </p:tavLst>
                                    </p:anim>
                                    <p:anim calcmode="lin" valueType="num">
                                      <p:cBhvr>
                                        <p:cTn id="9"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anim calcmode="lin" valueType="num">
                                      <p:cBhvr>
                                        <p:cTn id="22" dur="5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anim calcmode="lin" valueType="num">
                                      <p:cBhvr>
                                        <p:cTn id="29" dur="5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3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142852"/>
            <a:ext cx="8229600" cy="5983311"/>
          </a:xfrm>
        </p:spPr>
        <p:txBody>
          <a:bodyPr/>
          <a:lstStyle/>
          <a:p>
            <a:pPr>
              <a:buFont typeface="Wingdings" pitchFamily="2" charset="2"/>
              <a:buChar char="v"/>
            </a:pPr>
            <a:r>
              <a:rPr lang="ro-RO" b="1" dirty="0" smtClean="0"/>
              <a:t>Relaţii </a:t>
            </a:r>
            <a:r>
              <a:rPr lang="ro-RO" b="1" dirty="0" err="1" smtClean="0"/>
              <a:t>one-to-many</a:t>
            </a:r>
            <a:r>
              <a:rPr lang="ro-RO" b="1" dirty="0" smtClean="0"/>
              <a:t> </a:t>
            </a:r>
            <a:r>
              <a:rPr lang="ro-RO" dirty="0" smtClean="0"/>
              <a:t>– sunt relaţiile de la unul la mai </a:t>
            </a:r>
            <a:r>
              <a:rPr lang="ro-RO" dirty="0" err="1" smtClean="0"/>
              <a:t>mulţi.De</a:t>
            </a:r>
            <a:r>
              <a:rPr lang="ro-RO" dirty="0" smtClean="0"/>
              <a:t> exemplu o editura poate publica mai multe cărţi.</a:t>
            </a:r>
          </a:p>
          <a:p>
            <a:pPr marL="514350" indent="-514350">
              <a:buNone/>
            </a:pPr>
            <a:endParaRPr lang="ro-RO" b="1" dirty="0" smtClean="0"/>
          </a:p>
          <a:p>
            <a:pPr marL="514350" indent="-514350">
              <a:buNone/>
            </a:pPr>
            <a:endParaRPr lang="ro-RO" b="1" dirty="0"/>
          </a:p>
        </p:txBody>
      </p:sp>
      <p:sp>
        <p:nvSpPr>
          <p:cNvPr id="4" name="Dreptunghi rotunjit 3"/>
          <p:cNvSpPr/>
          <p:nvPr/>
        </p:nvSpPr>
        <p:spPr>
          <a:xfrm>
            <a:off x="1500166" y="1928802"/>
            <a:ext cx="1500198"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EDITURA</a:t>
            </a:r>
            <a:endParaRPr lang="ro-RO" dirty="0"/>
          </a:p>
        </p:txBody>
      </p:sp>
      <p:sp>
        <p:nvSpPr>
          <p:cNvPr id="5" name="Dreptunghi rotunjit 4"/>
          <p:cNvSpPr/>
          <p:nvPr/>
        </p:nvSpPr>
        <p:spPr>
          <a:xfrm>
            <a:off x="4143372" y="1928802"/>
            <a:ext cx="1571636"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CARTE</a:t>
            </a:r>
            <a:endParaRPr lang="ro-RO" dirty="0"/>
          </a:p>
        </p:txBody>
      </p:sp>
      <p:cxnSp>
        <p:nvCxnSpPr>
          <p:cNvPr id="7" name="Conector drept 6"/>
          <p:cNvCxnSpPr/>
          <p:nvPr/>
        </p:nvCxnSpPr>
        <p:spPr>
          <a:xfrm>
            <a:off x="3000364" y="207167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ector drept 8"/>
          <p:cNvCxnSpPr/>
          <p:nvPr/>
        </p:nvCxnSpPr>
        <p:spPr>
          <a:xfrm>
            <a:off x="3214678" y="207167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drept 10"/>
          <p:cNvCxnSpPr/>
          <p:nvPr/>
        </p:nvCxnSpPr>
        <p:spPr>
          <a:xfrm>
            <a:off x="3428992" y="207167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ector drept 12"/>
          <p:cNvCxnSpPr/>
          <p:nvPr/>
        </p:nvCxnSpPr>
        <p:spPr>
          <a:xfrm>
            <a:off x="3714744" y="2071678"/>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ector drept 19"/>
          <p:cNvCxnSpPr/>
          <p:nvPr/>
        </p:nvCxnSpPr>
        <p:spPr>
          <a:xfrm>
            <a:off x="4000496" y="2071678"/>
            <a:ext cx="14287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ector drept 21"/>
          <p:cNvCxnSpPr/>
          <p:nvPr/>
        </p:nvCxnSpPr>
        <p:spPr>
          <a:xfrm flipV="1">
            <a:off x="4000496" y="2000240"/>
            <a:ext cx="142876" cy="71438"/>
          </a:xfrm>
          <a:prstGeom prst="line">
            <a:avLst/>
          </a:prstGeom>
        </p:spPr>
        <p:style>
          <a:lnRef idx="1">
            <a:schemeClr val="accent1"/>
          </a:lnRef>
          <a:fillRef idx="0">
            <a:schemeClr val="accent1"/>
          </a:fillRef>
          <a:effectRef idx="0">
            <a:schemeClr val="accent1"/>
          </a:effectRef>
          <a:fontRef idx="minor">
            <a:schemeClr val="tx1"/>
          </a:fontRef>
        </p:style>
      </p:cxnSp>
      <p:sp>
        <p:nvSpPr>
          <p:cNvPr id="25" name="CasetăText 24"/>
          <p:cNvSpPr txBox="1"/>
          <p:nvPr/>
        </p:nvSpPr>
        <p:spPr>
          <a:xfrm>
            <a:off x="3000364" y="1857365"/>
            <a:ext cx="559769" cy="246221"/>
          </a:xfrm>
          <a:prstGeom prst="rect">
            <a:avLst/>
          </a:prstGeom>
          <a:noFill/>
        </p:spPr>
        <p:txBody>
          <a:bodyPr wrap="square" rtlCol="0">
            <a:spAutoFit/>
          </a:bodyPr>
          <a:lstStyle/>
          <a:p>
            <a:r>
              <a:rPr lang="ro-RO" sz="1000" dirty="0" smtClean="0"/>
              <a:t>publică</a:t>
            </a:r>
            <a:endParaRPr lang="ro-RO" sz="1000" dirty="0"/>
          </a:p>
        </p:txBody>
      </p:sp>
      <p:sp>
        <p:nvSpPr>
          <p:cNvPr id="26" name="CasetăText 25"/>
          <p:cNvSpPr txBox="1"/>
          <p:nvPr/>
        </p:nvSpPr>
        <p:spPr>
          <a:xfrm>
            <a:off x="3357554" y="2071678"/>
            <a:ext cx="663964" cy="246221"/>
          </a:xfrm>
          <a:prstGeom prst="rect">
            <a:avLst/>
          </a:prstGeom>
          <a:noFill/>
        </p:spPr>
        <p:txBody>
          <a:bodyPr wrap="none" rtlCol="0">
            <a:spAutoFit/>
          </a:bodyPr>
          <a:lstStyle/>
          <a:p>
            <a:r>
              <a:rPr lang="ro-RO" sz="1000" dirty="0" smtClean="0"/>
              <a:t>publicată</a:t>
            </a:r>
            <a:endParaRPr lang="ro-RO" sz="1000" dirty="0"/>
          </a:p>
        </p:txBody>
      </p:sp>
      <p:sp>
        <p:nvSpPr>
          <p:cNvPr id="27" name="Dreptunghi rotunjit 26"/>
          <p:cNvSpPr/>
          <p:nvPr/>
        </p:nvSpPr>
        <p:spPr>
          <a:xfrm>
            <a:off x="1500166" y="2714620"/>
            <a:ext cx="857256" cy="2143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POET</a:t>
            </a:r>
            <a:endParaRPr lang="ro-RO" dirty="0"/>
          </a:p>
        </p:txBody>
      </p:sp>
      <p:sp>
        <p:nvSpPr>
          <p:cNvPr id="28" name="Dreptunghi rotunjit 27"/>
          <p:cNvSpPr/>
          <p:nvPr/>
        </p:nvSpPr>
        <p:spPr>
          <a:xfrm>
            <a:off x="3714744" y="2714620"/>
            <a:ext cx="1500198"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POEZIE</a:t>
            </a:r>
            <a:endParaRPr lang="ro-RO" dirty="0"/>
          </a:p>
        </p:txBody>
      </p:sp>
      <p:cxnSp>
        <p:nvCxnSpPr>
          <p:cNvPr id="30" name="Conector drept 29"/>
          <p:cNvCxnSpPr/>
          <p:nvPr/>
        </p:nvCxnSpPr>
        <p:spPr>
          <a:xfrm>
            <a:off x="2857488"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ector drept 31"/>
          <p:cNvCxnSpPr/>
          <p:nvPr/>
        </p:nvCxnSpPr>
        <p:spPr>
          <a:xfrm>
            <a:off x="3071802"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Conector drept 33"/>
          <p:cNvCxnSpPr/>
          <p:nvPr/>
        </p:nvCxnSpPr>
        <p:spPr>
          <a:xfrm>
            <a:off x="3286116"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drept 35"/>
          <p:cNvCxnSpPr/>
          <p:nvPr/>
        </p:nvCxnSpPr>
        <p:spPr>
          <a:xfrm>
            <a:off x="3500430" y="2857496"/>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Conector drept 37"/>
          <p:cNvCxnSpPr/>
          <p:nvPr/>
        </p:nvCxnSpPr>
        <p:spPr>
          <a:xfrm>
            <a:off x="2643174"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drept 39"/>
          <p:cNvCxnSpPr/>
          <p:nvPr/>
        </p:nvCxnSpPr>
        <p:spPr>
          <a:xfrm>
            <a:off x="2357422"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Conector drept 52"/>
          <p:cNvCxnSpPr/>
          <p:nvPr/>
        </p:nvCxnSpPr>
        <p:spPr>
          <a:xfrm>
            <a:off x="3571868" y="2857496"/>
            <a:ext cx="142876" cy="7302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Conector drept 54"/>
          <p:cNvCxnSpPr/>
          <p:nvPr/>
        </p:nvCxnSpPr>
        <p:spPr>
          <a:xfrm flipV="1">
            <a:off x="3571868" y="2786058"/>
            <a:ext cx="142876" cy="71438"/>
          </a:xfrm>
          <a:prstGeom prst="line">
            <a:avLst/>
          </a:prstGeom>
        </p:spPr>
        <p:style>
          <a:lnRef idx="1">
            <a:schemeClr val="accent1"/>
          </a:lnRef>
          <a:fillRef idx="0">
            <a:schemeClr val="accent1"/>
          </a:fillRef>
          <a:effectRef idx="0">
            <a:schemeClr val="accent1"/>
          </a:effectRef>
          <a:fontRef idx="minor">
            <a:schemeClr val="tx1"/>
          </a:fontRef>
        </p:style>
      </p:cxnSp>
      <p:sp>
        <p:nvSpPr>
          <p:cNvPr id="65" name="CasetăText 64"/>
          <p:cNvSpPr txBox="1"/>
          <p:nvPr/>
        </p:nvSpPr>
        <p:spPr>
          <a:xfrm>
            <a:off x="2285984" y="2643182"/>
            <a:ext cx="428628" cy="246221"/>
          </a:xfrm>
          <a:prstGeom prst="rect">
            <a:avLst/>
          </a:prstGeom>
          <a:noFill/>
        </p:spPr>
        <p:txBody>
          <a:bodyPr wrap="square" rtlCol="0">
            <a:spAutoFit/>
          </a:bodyPr>
          <a:lstStyle/>
          <a:p>
            <a:r>
              <a:rPr lang="ro-RO" sz="1000" dirty="0" err="1" smtClean="0"/>
              <a:t>srisă</a:t>
            </a:r>
            <a:endParaRPr lang="ro-RO" sz="1000" dirty="0"/>
          </a:p>
        </p:txBody>
      </p:sp>
      <p:sp>
        <p:nvSpPr>
          <p:cNvPr id="66" name="CasetăText 65"/>
          <p:cNvSpPr txBox="1"/>
          <p:nvPr/>
        </p:nvSpPr>
        <p:spPr>
          <a:xfrm>
            <a:off x="3000364" y="2857497"/>
            <a:ext cx="714380" cy="246221"/>
          </a:xfrm>
          <a:prstGeom prst="rect">
            <a:avLst/>
          </a:prstGeom>
          <a:noFill/>
        </p:spPr>
        <p:txBody>
          <a:bodyPr wrap="square" rtlCol="0">
            <a:spAutoFit/>
          </a:bodyPr>
          <a:lstStyle/>
          <a:p>
            <a:r>
              <a:rPr lang="ro-RO" sz="1000" dirty="0"/>
              <a:t>s</a:t>
            </a:r>
            <a:r>
              <a:rPr lang="ro-RO" sz="1000" dirty="0" smtClean="0"/>
              <a:t>crisă de</a:t>
            </a:r>
            <a:endParaRPr lang="ro-RO" sz="1000" dirty="0"/>
          </a:p>
        </p:txBody>
      </p:sp>
      <p:sp>
        <p:nvSpPr>
          <p:cNvPr id="67" name="Dreptunghi rotunjit 66"/>
          <p:cNvSpPr/>
          <p:nvPr/>
        </p:nvSpPr>
        <p:spPr>
          <a:xfrm>
            <a:off x="1142976" y="3357562"/>
            <a:ext cx="1500198" cy="2143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FORMAŢIE</a:t>
            </a:r>
            <a:endParaRPr lang="ro-RO" dirty="0"/>
          </a:p>
        </p:txBody>
      </p:sp>
      <p:sp>
        <p:nvSpPr>
          <p:cNvPr id="68" name="Dreptunghi rotunjit 67"/>
          <p:cNvSpPr/>
          <p:nvPr/>
        </p:nvSpPr>
        <p:spPr>
          <a:xfrm>
            <a:off x="3857620" y="3357562"/>
            <a:ext cx="1000132"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ARTIST</a:t>
            </a:r>
            <a:endParaRPr lang="ro-RO" dirty="0"/>
          </a:p>
        </p:txBody>
      </p:sp>
      <p:cxnSp>
        <p:nvCxnSpPr>
          <p:cNvPr id="70" name="Conector drept 69"/>
          <p:cNvCxnSpPr/>
          <p:nvPr/>
        </p:nvCxnSpPr>
        <p:spPr>
          <a:xfrm>
            <a:off x="3500430" y="350043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Conector drept 75"/>
          <p:cNvCxnSpPr/>
          <p:nvPr/>
        </p:nvCxnSpPr>
        <p:spPr>
          <a:xfrm>
            <a:off x="2643174" y="3500438"/>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Conector drept 77"/>
          <p:cNvCxnSpPr/>
          <p:nvPr/>
        </p:nvCxnSpPr>
        <p:spPr>
          <a:xfrm>
            <a:off x="3286116" y="350043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Conector drept 79"/>
          <p:cNvCxnSpPr/>
          <p:nvPr/>
        </p:nvCxnSpPr>
        <p:spPr>
          <a:xfrm>
            <a:off x="3714744" y="350043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Conector drept 81"/>
          <p:cNvCxnSpPr/>
          <p:nvPr/>
        </p:nvCxnSpPr>
        <p:spPr>
          <a:xfrm>
            <a:off x="3714744" y="3500438"/>
            <a:ext cx="14287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drept 36"/>
          <p:cNvCxnSpPr/>
          <p:nvPr/>
        </p:nvCxnSpPr>
        <p:spPr>
          <a:xfrm flipV="1">
            <a:off x="3714744" y="3429000"/>
            <a:ext cx="14287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Conector drept 40"/>
          <p:cNvCxnSpPr/>
          <p:nvPr/>
        </p:nvCxnSpPr>
        <p:spPr>
          <a:xfrm rot="16200000" flipH="1">
            <a:off x="3643306" y="4286256"/>
            <a:ext cx="142876"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Conector drept 42"/>
          <p:cNvCxnSpPr/>
          <p:nvPr/>
        </p:nvCxnSpPr>
        <p:spPr>
          <a:xfrm rot="5400000" flipH="1" flipV="1">
            <a:off x="3643306" y="4143380"/>
            <a:ext cx="142876" cy="142876"/>
          </a:xfrm>
          <a:prstGeom prst="line">
            <a:avLst/>
          </a:prstGeom>
        </p:spPr>
        <p:style>
          <a:lnRef idx="1">
            <a:schemeClr val="accent1"/>
          </a:lnRef>
          <a:fillRef idx="0">
            <a:schemeClr val="accent1"/>
          </a:fillRef>
          <a:effectRef idx="0">
            <a:schemeClr val="accent1"/>
          </a:effectRef>
          <a:fontRef idx="minor">
            <a:schemeClr val="tx1"/>
          </a:fontRef>
        </p:style>
      </p:cxnSp>
      <p:sp>
        <p:nvSpPr>
          <p:cNvPr id="46" name="CasetăText 45"/>
          <p:cNvSpPr txBox="1"/>
          <p:nvPr/>
        </p:nvSpPr>
        <p:spPr>
          <a:xfrm>
            <a:off x="2571736" y="3286124"/>
            <a:ext cx="795411" cy="246221"/>
          </a:xfrm>
          <a:prstGeom prst="rect">
            <a:avLst/>
          </a:prstGeom>
          <a:noFill/>
        </p:spPr>
        <p:txBody>
          <a:bodyPr wrap="none" rtlCol="0">
            <a:spAutoFit/>
          </a:bodyPr>
          <a:lstStyle/>
          <a:p>
            <a:r>
              <a:rPr lang="ro-RO" sz="1000" dirty="0" smtClean="0"/>
              <a:t>formată din</a:t>
            </a:r>
            <a:endParaRPr lang="ro-RO" sz="1000" dirty="0"/>
          </a:p>
        </p:txBody>
      </p:sp>
      <p:sp>
        <p:nvSpPr>
          <p:cNvPr id="47" name="CasetăText 46"/>
          <p:cNvSpPr txBox="1"/>
          <p:nvPr/>
        </p:nvSpPr>
        <p:spPr>
          <a:xfrm>
            <a:off x="3143240" y="3500439"/>
            <a:ext cx="596638" cy="246221"/>
          </a:xfrm>
          <a:prstGeom prst="rect">
            <a:avLst/>
          </a:prstGeom>
          <a:noFill/>
        </p:spPr>
        <p:txBody>
          <a:bodyPr wrap="square" rtlCol="0">
            <a:spAutoFit/>
          </a:bodyPr>
          <a:lstStyle/>
          <a:p>
            <a:r>
              <a:rPr lang="ro-RO" sz="1000" dirty="0" smtClean="0"/>
              <a:t>cântă in</a:t>
            </a:r>
            <a:endParaRPr lang="ro-RO" sz="1000" dirty="0"/>
          </a:p>
        </p:txBody>
      </p:sp>
      <p:sp>
        <p:nvSpPr>
          <p:cNvPr id="48" name="Dreptunghi rotunjit 47"/>
          <p:cNvSpPr/>
          <p:nvPr/>
        </p:nvSpPr>
        <p:spPr>
          <a:xfrm>
            <a:off x="1571604" y="4143380"/>
            <a:ext cx="914400"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FILM</a:t>
            </a:r>
            <a:endParaRPr lang="ro-RO" dirty="0"/>
          </a:p>
        </p:txBody>
      </p:sp>
      <p:sp>
        <p:nvSpPr>
          <p:cNvPr id="49" name="Dreptunghi rotunjit 48"/>
          <p:cNvSpPr/>
          <p:nvPr/>
        </p:nvSpPr>
        <p:spPr>
          <a:xfrm>
            <a:off x="3786182" y="4071942"/>
            <a:ext cx="914400"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CD</a:t>
            </a:r>
            <a:endParaRPr lang="ro-RO" dirty="0"/>
          </a:p>
        </p:txBody>
      </p:sp>
      <p:cxnSp>
        <p:nvCxnSpPr>
          <p:cNvPr id="51" name="Conector drept 50"/>
          <p:cNvCxnSpPr/>
          <p:nvPr/>
        </p:nvCxnSpPr>
        <p:spPr>
          <a:xfrm>
            <a:off x="2428860" y="4286256"/>
            <a:ext cx="1357322" cy="1588"/>
          </a:xfrm>
          <a:prstGeom prst="line">
            <a:avLst/>
          </a:prstGeom>
        </p:spPr>
        <p:style>
          <a:lnRef idx="1">
            <a:schemeClr val="accent1"/>
          </a:lnRef>
          <a:fillRef idx="0">
            <a:schemeClr val="accent1"/>
          </a:fillRef>
          <a:effectRef idx="0">
            <a:schemeClr val="accent1"/>
          </a:effectRef>
          <a:fontRef idx="minor">
            <a:schemeClr val="tx1"/>
          </a:fontRef>
        </p:style>
      </p:cxnSp>
      <p:sp>
        <p:nvSpPr>
          <p:cNvPr id="59" name="CasetăText 58"/>
          <p:cNvSpPr txBox="1"/>
          <p:nvPr/>
        </p:nvSpPr>
        <p:spPr>
          <a:xfrm>
            <a:off x="2500298" y="3929066"/>
            <a:ext cx="714379" cy="400110"/>
          </a:xfrm>
          <a:prstGeom prst="rect">
            <a:avLst/>
          </a:prstGeom>
          <a:noFill/>
        </p:spPr>
        <p:txBody>
          <a:bodyPr wrap="square" rtlCol="0">
            <a:spAutoFit/>
          </a:bodyPr>
          <a:lstStyle/>
          <a:p>
            <a:r>
              <a:rPr lang="ro-RO" sz="1000" dirty="0" smtClean="0"/>
              <a:t>memorat pe</a:t>
            </a:r>
            <a:endParaRPr lang="ro-RO" sz="1000" dirty="0"/>
          </a:p>
        </p:txBody>
      </p:sp>
      <p:sp>
        <p:nvSpPr>
          <p:cNvPr id="60" name="CasetăText 59"/>
          <p:cNvSpPr txBox="1"/>
          <p:nvPr/>
        </p:nvSpPr>
        <p:spPr>
          <a:xfrm>
            <a:off x="3071802" y="4286256"/>
            <a:ext cx="577402" cy="246221"/>
          </a:xfrm>
          <a:prstGeom prst="rect">
            <a:avLst/>
          </a:prstGeom>
          <a:noFill/>
        </p:spPr>
        <p:txBody>
          <a:bodyPr wrap="none" rtlCol="0">
            <a:spAutoFit/>
          </a:bodyPr>
          <a:lstStyle/>
          <a:p>
            <a:r>
              <a:rPr lang="ro-RO" sz="1000" dirty="0" smtClean="0"/>
              <a:t>conţine</a:t>
            </a:r>
            <a:endParaRPr lang="ro-RO"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357166"/>
            <a:ext cx="8229600" cy="5768997"/>
          </a:xfrm>
        </p:spPr>
        <p:txBody>
          <a:bodyPr/>
          <a:lstStyle/>
          <a:p>
            <a:pPr>
              <a:buFont typeface="Wingdings" pitchFamily="2" charset="2"/>
              <a:buChar char="v"/>
            </a:pPr>
            <a:r>
              <a:rPr lang="ro-RO" b="1" dirty="0" smtClean="0"/>
              <a:t>Relaţii </a:t>
            </a:r>
            <a:r>
              <a:rPr lang="ro-RO" b="1" dirty="0" err="1" smtClean="0"/>
              <a:t>many-to-many</a:t>
            </a:r>
            <a:r>
              <a:rPr lang="ro-RO" b="1" dirty="0" smtClean="0"/>
              <a:t> – </a:t>
            </a:r>
            <a:r>
              <a:rPr lang="ro-RO" dirty="0" smtClean="0"/>
              <a:t>sunt relaţii de la mai mulţi la mai mulţi. Spre exemplu un medicament poate apărea pe mai multe reţete şi mai multe reţete pot conţine acelaşi medicament.</a:t>
            </a:r>
            <a:endParaRPr lang="ro-RO" b="1" dirty="0" smtClean="0"/>
          </a:p>
        </p:txBody>
      </p:sp>
      <p:sp>
        <p:nvSpPr>
          <p:cNvPr id="4" name="Dreptunghi rotunjit 3"/>
          <p:cNvSpPr/>
          <p:nvPr/>
        </p:nvSpPr>
        <p:spPr>
          <a:xfrm>
            <a:off x="1285852" y="3143248"/>
            <a:ext cx="2071702"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MEDICAMENT</a:t>
            </a:r>
            <a:endParaRPr lang="ro-RO" dirty="0"/>
          </a:p>
        </p:txBody>
      </p:sp>
      <p:sp>
        <p:nvSpPr>
          <p:cNvPr id="5" name="Dreptunghi rotunjit 4"/>
          <p:cNvSpPr/>
          <p:nvPr/>
        </p:nvSpPr>
        <p:spPr>
          <a:xfrm>
            <a:off x="4786314" y="3143248"/>
            <a:ext cx="1214446"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REŢETA</a:t>
            </a:r>
            <a:endParaRPr lang="ro-RO" dirty="0"/>
          </a:p>
        </p:txBody>
      </p:sp>
      <p:cxnSp>
        <p:nvCxnSpPr>
          <p:cNvPr id="8" name="Conector drept 7"/>
          <p:cNvCxnSpPr/>
          <p:nvPr/>
        </p:nvCxnSpPr>
        <p:spPr>
          <a:xfrm>
            <a:off x="3357554" y="3357562"/>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drept 9"/>
          <p:cNvCxnSpPr/>
          <p:nvPr/>
        </p:nvCxnSpPr>
        <p:spPr>
          <a:xfrm>
            <a:off x="3643306" y="3357562"/>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drept 11"/>
          <p:cNvCxnSpPr/>
          <p:nvPr/>
        </p:nvCxnSpPr>
        <p:spPr>
          <a:xfrm>
            <a:off x="3929058" y="3357562"/>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drept 13"/>
          <p:cNvCxnSpPr/>
          <p:nvPr/>
        </p:nvCxnSpPr>
        <p:spPr>
          <a:xfrm>
            <a:off x="4286248" y="3357562"/>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drept 26"/>
          <p:cNvCxnSpPr/>
          <p:nvPr/>
        </p:nvCxnSpPr>
        <p:spPr>
          <a:xfrm rot="5400000" flipH="1" flipV="1">
            <a:off x="4643438" y="3214686"/>
            <a:ext cx="142876"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drept 28"/>
          <p:cNvCxnSpPr/>
          <p:nvPr/>
        </p:nvCxnSpPr>
        <p:spPr>
          <a:xfrm flipV="1">
            <a:off x="3357554" y="3357562"/>
            <a:ext cx="14287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ector drept 30"/>
          <p:cNvCxnSpPr/>
          <p:nvPr/>
        </p:nvCxnSpPr>
        <p:spPr>
          <a:xfrm rot="16200000" flipH="1">
            <a:off x="3357554" y="3214686"/>
            <a:ext cx="142876"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ector drept 32"/>
          <p:cNvCxnSpPr/>
          <p:nvPr/>
        </p:nvCxnSpPr>
        <p:spPr>
          <a:xfrm rot="16200000" flipH="1">
            <a:off x="4643438" y="3357562"/>
            <a:ext cx="142876" cy="142876"/>
          </a:xfrm>
          <a:prstGeom prst="line">
            <a:avLst/>
          </a:prstGeom>
        </p:spPr>
        <p:style>
          <a:lnRef idx="1">
            <a:schemeClr val="accent1"/>
          </a:lnRef>
          <a:fillRef idx="0">
            <a:schemeClr val="accent1"/>
          </a:fillRef>
          <a:effectRef idx="0">
            <a:schemeClr val="accent1"/>
          </a:effectRef>
          <a:fontRef idx="minor">
            <a:schemeClr val="tx1"/>
          </a:fontRef>
        </p:style>
      </p:cxnSp>
      <p:sp>
        <p:nvSpPr>
          <p:cNvPr id="42" name="CasetăText 41"/>
          <p:cNvSpPr txBox="1"/>
          <p:nvPr/>
        </p:nvSpPr>
        <p:spPr>
          <a:xfrm>
            <a:off x="3428992" y="3071810"/>
            <a:ext cx="643125" cy="246221"/>
          </a:xfrm>
          <a:prstGeom prst="rect">
            <a:avLst/>
          </a:prstGeom>
          <a:noFill/>
        </p:spPr>
        <p:txBody>
          <a:bodyPr wrap="none" rtlCol="0">
            <a:spAutoFit/>
          </a:bodyPr>
          <a:lstStyle/>
          <a:p>
            <a:r>
              <a:rPr lang="ro-RO" sz="1000" dirty="0" smtClean="0"/>
              <a:t>apare pe</a:t>
            </a:r>
            <a:endParaRPr lang="ro-RO" sz="1000" dirty="0"/>
          </a:p>
        </p:txBody>
      </p:sp>
      <p:sp>
        <p:nvSpPr>
          <p:cNvPr id="43" name="CasetăText 42"/>
          <p:cNvSpPr txBox="1"/>
          <p:nvPr/>
        </p:nvSpPr>
        <p:spPr>
          <a:xfrm>
            <a:off x="4143372" y="3357562"/>
            <a:ext cx="577402" cy="246221"/>
          </a:xfrm>
          <a:prstGeom prst="rect">
            <a:avLst/>
          </a:prstGeom>
          <a:noFill/>
        </p:spPr>
        <p:txBody>
          <a:bodyPr wrap="none" rtlCol="0">
            <a:spAutoFit/>
          </a:bodyPr>
          <a:lstStyle/>
          <a:p>
            <a:r>
              <a:rPr lang="ro-RO" sz="1000" dirty="0" smtClean="0"/>
              <a:t>conţine</a:t>
            </a:r>
            <a:endParaRPr lang="ro-RO"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9" presetClass="entr" presetSubtype="0" accel="10000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3"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4"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Modelarea datelor istorice:</a:t>
            </a:r>
            <a:endParaRPr lang="ro-RO" dirty="0"/>
          </a:p>
        </p:txBody>
      </p:sp>
      <p:sp>
        <p:nvSpPr>
          <p:cNvPr id="3" name="Substituent conținut 2"/>
          <p:cNvSpPr>
            <a:spLocks noGrp="1"/>
          </p:cNvSpPr>
          <p:nvPr>
            <p:ph idx="1"/>
          </p:nvPr>
        </p:nvSpPr>
        <p:spPr/>
        <p:txBody>
          <a:bodyPr/>
          <a:lstStyle/>
          <a:p>
            <a:pPr>
              <a:buNone/>
            </a:pPr>
            <a:r>
              <a:rPr lang="ro-RO" dirty="0" smtClean="0"/>
              <a:t>		Viaţa </a:t>
            </a:r>
            <a:r>
              <a:rPr lang="ro-RO" dirty="0" err="1" smtClean="0"/>
              <a:t>inseamnă</a:t>
            </a:r>
            <a:r>
              <a:rPr lang="ro-RO" dirty="0" smtClean="0"/>
              <a:t> schimbare, orice lucru se schimbă de-a lungul timpului si doar obiectele se modifică în timp, ci chiar si relaţiile dintre aceste obiecte se schimbă. Prieteniile se pot rupe, se leagă alte prietenii, oamenii </a:t>
            </a:r>
            <a:r>
              <a:rPr lang="ro-RO" dirty="0" err="1" smtClean="0"/>
              <a:t>îsi</a:t>
            </a:r>
            <a:r>
              <a:rPr lang="ro-RO" dirty="0" smtClean="0"/>
              <a:t> schimbă locul de muncă etc.. Deci si datele dintr-o bază de date pot suferi modificări de-a lungul timpului.</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0"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800" decel="100000"/>
                                        <p:tgtEl>
                                          <p:spTgt spid="3">
                                            <p:txEl>
                                              <p:pRg st="0" end="0"/>
                                            </p:txEl>
                                          </p:spTgt>
                                        </p:tgtEl>
                                      </p:cBhvr>
                                    </p:animEffect>
                                    <p:anim calcmode="lin" valueType="num">
                                      <p:cBhvr>
                                        <p:cTn id="17"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Formele entităţilor:</a:t>
            </a:r>
            <a:endParaRPr lang="ro-RO" dirty="0"/>
          </a:p>
        </p:txBody>
      </p:sp>
      <p:sp>
        <p:nvSpPr>
          <p:cNvPr id="3" name="Substituent conținut 2"/>
          <p:cNvSpPr>
            <a:spLocks noGrp="1"/>
          </p:cNvSpPr>
          <p:nvPr>
            <p:ph idx="1"/>
          </p:nvPr>
        </p:nvSpPr>
        <p:spPr/>
        <p:txBody>
          <a:bodyPr>
            <a:normAutofit fontScale="77500" lnSpcReduction="20000"/>
          </a:bodyPr>
          <a:lstStyle/>
          <a:p>
            <a:r>
              <a:rPr lang="ro-RO" b="1" dirty="0" smtClean="0"/>
              <a:t>Prima forma normala</a:t>
            </a:r>
          </a:p>
          <a:p>
            <a:pPr>
              <a:buNone/>
            </a:pPr>
            <a:r>
              <a:rPr lang="ro-RO" dirty="0" smtClean="0"/>
              <a:t>O entitate se găseşte în prima forma normală dacă si numai dacă:</a:t>
            </a:r>
          </a:p>
          <a:p>
            <a:pPr>
              <a:buFont typeface="Calibri" pitchFamily="34" charset="0"/>
              <a:buChar char="―"/>
            </a:pPr>
            <a:r>
              <a:rPr lang="ro-RO" dirty="0" smtClean="0"/>
              <a:t>nu există atribute cu valori multiple</a:t>
            </a:r>
          </a:p>
          <a:p>
            <a:pPr>
              <a:buFont typeface="Calibri" pitchFamily="34" charset="0"/>
              <a:buChar char="―"/>
            </a:pPr>
            <a:r>
              <a:rPr lang="ro-RO" dirty="0" smtClean="0"/>
              <a:t>nu există atribute sau grupuri de atribute care se repetă.</a:t>
            </a:r>
          </a:p>
          <a:p>
            <a:pPr>
              <a:buNone/>
            </a:pPr>
            <a:r>
              <a:rPr lang="ro-RO" dirty="0" smtClean="0"/>
              <a:t>	Atributele trebuie să conţină o singura informaţie.</a:t>
            </a:r>
          </a:p>
          <a:p>
            <a:pPr>
              <a:buNone/>
            </a:pPr>
            <a:r>
              <a:rPr lang="ro-RO" dirty="0" smtClean="0"/>
              <a:t>		Dacă un atribut are valori multiple, sau un grup de atribute se repetă, atunci trebuie să creaţi o entitate suplimentară pe care sa o legaţi de entitatea originală printr-o relaţie de 1:m(de unul la mai mulţi).În noua entitate vor fi introduse atributele sau grupurile de atribute care se repetă.</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slide(fromBottom)">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slide(fromBottom)">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714356"/>
            <a:ext cx="8229600" cy="5411807"/>
          </a:xfrm>
        </p:spPr>
        <p:txBody>
          <a:bodyPr>
            <a:normAutofit lnSpcReduction="10000"/>
          </a:bodyPr>
          <a:lstStyle/>
          <a:p>
            <a:r>
              <a:rPr lang="ro-RO" b="1" dirty="0" smtClean="0"/>
              <a:t>A doua forma normală</a:t>
            </a:r>
          </a:p>
          <a:p>
            <a:pPr>
              <a:buNone/>
            </a:pPr>
            <a:r>
              <a:rPr lang="ro-RO" dirty="0" smtClean="0"/>
              <a:t>O entitate se găseşte în a doua forma normală dacă si numai dacă se găseşte în prima forma </a:t>
            </a:r>
            <a:r>
              <a:rPr lang="ro-RO" dirty="0" err="1" smtClean="0"/>
              <a:t>nomală</a:t>
            </a:r>
            <a:r>
              <a:rPr lang="ro-RO" dirty="0" smtClean="0"/>
              <a:t> si în plus, orice atribut care nu face parte din UID (</a:t>
            </a:r>
            <a:r>
              <a:rPr lang="ro-RO" b="1" dirty="0" err="1" smtClean="0"/>
              <a:t>U</a:t>
            </a:r>
            <a:r>
              <a:rPr lang="ro-RO" dirty="0" err="1" smtClean="0"/>
              <a:t>nique</a:t>
            </a:r>
            <a:r>
              <a:rPr lang="ro-RO" dirty="0" smtClean="0"/>
              <a:t> </a:t>
            </a:r>
            <a:r>
              <a:rPr lang="ro-RO" b="1" dirty="0" err="1" smtClean="0"/>
              <a:t>ID</a:t>
            </a:r>
            <a:r>
              <a:rPr lang="ro-RO" dirty="0" err="1" smtClean="0"/>
              <a:t>entifier</a:t>
            </a:r>
            <a:r>
              <a:rPr lang="ro-RO" dirty="0" smtClean="0"/>
              <a:t>) va depinde de </a:t>
            </a:r>
            <a:r>
              <a:rPr lang="ro-RO" dirty="0" err="1" smtClean="0"/>
              <a:t>intregul</a:t>
            </a:r>
            <a:r>
              <a:rPr lang="ro-RO" dirty="0" smtClean="0"/>
              <a:t> UID nu doar de o parte a acestuia.</a:t>
            </a:r>
          </a:p>
          <a:p>
            <a:pPr>
              <a:buNone/>
            </a:pPr>
            <a:r>
              <a:rPr lang="ro-RO" dirty="0" smtClean="0"/>
              <a:t>Dacă o entitate sa găseşte în prima forma normala si </a:t>
            </a:r>
            <a:r>
              <a:rPr lang="ro-RO" dirty="0" err="1" smtClean="0"/>
              <a:t>UID-ul</a:t>
            </a:r>
            <a:r>
              <a:rPr lang="ro-RO" dirty="0" smtClean="0"/>
              <a:t> său este format dintr-un singur atribut atunci ea se găseşte automat în a doua forma normală.</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642918"/>
            <a:ext cx="8229600" cy="5483245"/>
          </a:xfrm>
        </p:spPr>
        <p:txBody>
          <a:bodyPr/>
          <a:lstStyle/>
          <a:p>
            <a:r>
              <a:rPr lang="ro-RO" b="1" dirty="0" smtClean="0"/>
              <a:t>A treia forma normală</a:t>
            </a:r>
          </a:p>
          <a:p>
            <a:pPr>
              <a:buNone/>
            </a:pPr>
            <a:r>
              <a:rPr lang="ro-RO" dirty="0" smtClean="0"/>
              <a:t>O entitate se găseşte în  treia formă normală dacă si numai dacă se găseşte în a doua formă normală si în plus nici un atribut care este parte a </a:t>
            </a:r>
            <a:r>
              <a:rPr lang="ro-RO" dirty="0" err="1" smtClean="0"/>
              <a:t>UID-ului</a:t>
            </a:r>
            <a:r>
              <a:rPr lang="ro-RO" dirty="0" smtClean="0"/>
              <a:t> nu depinde de un alt atribut </a:t>
            </a:r>
            <a:r>
              <a:rPr lang="ro-RO" dirty="0" err="1" smtClean="0"/>
              <a:t>non-UID.Cu</a:t>
            </a:r>
            <a:r>
              <a:rPr lang="ro-RO" dirty="0" smtClean="0"/>
              <a:t> alte cuvinte, nu se acceptă dependenţe </a:t>
            </a:r>
            <a:r>
              <a:rPr lang="ro-RO" dirty="0" err="1" smtClean="0"/>
              <a:t>tranyitive</a:t>
            </a:r>
            <a:r>
              <a:rPr lang="ro-RO" dirty="0" smtClean="0"/>
              <a:t>, adică un atribut să depindă de UID în mod direct.</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Maparea relaţiilor:</a:t>
            </a:r>
            <a:endParaRPr lang="ro-RO" dirty="0"/>
          </a:p>
        </p:txBody>
      </p:sp>
      <p:sp>
        <p:nvSpPr>
          <p:cNvPr id="3" name="Substituent conținut 2"/>
          <p:cNvSpPr>
            <a:spLocks noGrp="1"/>
          </p:cNvSpPr>
          <p:nvPr>
            <p:ph idx="1"/>
          </p:nvPr>
        </p:nvSpPr>
        <p:spPr/>
        <p:txBody>
          <a:bodyPr>
            <a:normAutofit fontScale="77500" lnSpcReduction="20000"/>
          </a:bodyPr>
          <a:lstStyle/>
          <a:p>
            <a:r>
              <a:rPr lang="ro-RO" b="1" dirty="0" smtClean="0"/>
              <a:t>Maparea relaţiilor </a:t>
            </a:r>
            <a:r>
              <a:rPr lang="ro-RO" b="1" dirty="0" err="1" smtClean="0"/>
              <a:t>one-to-many</a:t>
            </a:r>
            <a:endParaRPr lang="ro-RO" b="1" dirty="0" smtClean="0"/>
          </a:p>
          <a:p>
            <a:pPr>
              <a:buNone/>
            </a:pPr>
            <a:r>
              <a:rPr lang="ro-RO" dirty="0" smtClean="0"/>
              <a:t>În general, la maparea unei relaţii de tip </a:t>
            </a:r>
            <a:r>
              <a:rPr lang="ro-RO" dirty="0" err="1" smtClean="0"/>
              <a:t>one-te-many</a:t>
            </a:r>
            <a:r>
              <a:rPr lang="ro-RO" dirty="0" smtClean="0"/>
              <a:t>, vom introduce in tabela corespunzătoare </a:t>
            </a:r>
            <a:r>
              <a:rPr lang="ro-RO" dirty="0" err="1" smtClean="0"/>
              <a:t>entitatăţii</a:t>
            </a:r>
            <a:r>
              <a:rPr lang="ro-RO" dirty="0" smtClean="0"/>
              <a:t> de pe partea </a:t>
            </a:r>
            <a:r>
              <a:rPr lang="ro-RO" dirty="0" err="1" smtClean="0"/>
              <a:t>many</a:t>
            </a:r>
            <a:r>
              <a:rPr lang="ro-RO" dirty="0" smtClean="0"/>
              <a:t> a relaţiei, o cheie primară a entităţii de pe partea </a:t>
            </a:r>
            <a:r>
              <a:rPr lang="ro-RO" dirty="0" err="1" smtClean="0"/>
              <a:t>one</a:t>
            </a:r>
            <a:r>
              <a:rPr lang="ro-RO" dirty="0" smtClean="0"/>
              <a:t> a </a:t>
            </a:r>
            <a:r>
              <a:rPr lang="ro-RO" dirty="0" err="1" smtClean="0"/>
              <a:t>relaţiei.Câmpurile</a:t>
            </a:r>
            <a:r>
              <a:rPr lang="ro-RO" dirty="0" smtClean="0"/>
              <a:t> astfel introduse se vor numi </a:t>
            </a:r>
            <a:r>
              <a:rPr lang="ro-RO" b="1" dirty="0" smtClean="0"/>
              <a:t>cheie străină</a:t>
            </a:r>
            <a:r>
              <a:rPr lang="ro-RO" dirty="0" smtClean="0"/>
              <a:t>(</a:t>
            </a:r>
            <a:r>
              <a:rPr lang="ro-RO" dirty="0" err="1" smtClean="0"/>
              <a:t>foreign</a:t>
            </a:r>
            <a:r>
              <a:rPr lang="ro-RO" dirty="0" smtClean="0"/>
              <a:t> </a:t>
            </a:r>
            <a:r>
              <a:rPr lang="ro-RO" dirty="0" err="1" smtClean="0"/>
              <a:t>key</a:t>
            </a:r>
            <a:r>
              <a:rPr lang="ro-RO" dirty="0" smtClean="0"/>
              <a:t>).</a:t>
            </a:r>
          </a:p>
          <a:p>
            <a:pPr>
              <a:buNone/>
            </a:pPr>
            <a:r>
              <a:rPr lang="ro-RO" dirty="0" smtClean="0"/>
              <a:t>Aşadar:</a:t>
            </a:r>
          </a:p>
          <a:p>
            <a:pPr>
              <a:buFont typeface="Wingdings" pitchFamily="2" charset="2"/>
              <a:buChar char="ü"/>
            </a:pPr>
            <a:r>
              <a:rPr lang="ro-RO" dirty="0" smtClean="0"/>
              <a:t>cheia străină a unei tabele este cheia primară </a:t>
            </a:r>
            <a:r>
              <a:rPr lang="ro-RO" dirty="0" err="1" smtClean="0"/>
              <a:t>dein</a:t>
            </a:r>
            <a:r>
              <a:rPr lang="ro-RO" dirty="0" smtClean="0"/>
              <a:t> tabela referinţă</a:t>
            </a:r>
          </a:p>
          <a:p>
            <a:pPr>
              <a:buFont typeface="Wingdings" pitchFamily="2" charset="2"/>
              <a:buChar char="ü"/>
            </a:pPr>
            <a:r>
              <a:rPr lang="ro-RO" dirty="0" smtClean="0"/>
              <a:t>Cheia străină este întotdeauna introdusă în tabela corespunzătoare entităţii din partea </a:t>
            </a:r>
            <a:r>
              <a:rPr lang="ro-RO" dirty="0" err="1" smtClean="0"/>
              <a:t>many</a:t>
            </a:r>
            <a:r>
              <a:rPr lang="ro-RO" dirty="0" smtClean="0"/>
              <a:t> a </a:t>
            </a:r>
            <a:r>
              <a:rPr lang="ro-RO" dirty="0" err="1" smtClean="0"/>
              <a:t>relatiei</a:t>
            </a:r>
            <a:r>
              <a:rPr lang="ro-RO" dirty="0" smtClean="0"/>
              <a:t>.</a:t>
            </a:r>
          </a:p>
          <a:p>
            <a:pPr>
              <a:buFont typeface="Wingdings" pitchFamily="2" charset="2"/>
              <a:buChar char="ü"/>
            </a:pP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iterate type="lt">
                                    <p:tmPct val="5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5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iterate type="lt">
                                    <p:tmPct val="5000"/>
                                  </p:iterate>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iterate type="lt">
                                    <p:tmPct val="5000"/>
                                  </p:iterate>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5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2" dur="5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iterate type="lt">
                                    <p:tmPct val="5000"/>
                                  </p:iterate>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9" dur="5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0" dur="500"/>
                                        <p:tgtEl>
                                          <p:spTgt spid="3">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iterate type="lt">
                                    <p:tmPct val="5000"/>
                                  </p:iterate>
                                  <p:childTnLst>
                                    <p:set>
                                      <p:cBhvr>
                                        <p:cTn id="44" dur="1" fill="hold">
                                          <p:stCondLst>
                                            <p:cond delay="0"/>
                                          </p:stCondLst>
                                        </p:cTn>
                                        <p:tgtEl>
                                          <p:spTgt spid="3">
                                            <p:txEl>
                                              <p:pRg st="4" end="4"/>
                                            </p:txEl>
                                          </p:spTgt>
                                        </p:tgtEl>
                                        <p:attrNameLst>
                                          <p:attrName>style.visibility</p:attrName>
                                        </p:attrNameLst>
                                      </p:cBhvr>
                                      <p:to>
                                        <p:strVal val="visible"/>
                                      </p:to>
                                    </p:set>
                                    <p:anim calcmode="lin" valueType="num">
                                      <p:cBhvr>
                                        <p:cTn id="4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6"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7" dur="5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142852"/>
            <a:ext cx="8229600" cy="5983311"/>
          </a:xfrm>
        </p:spPr>
        <p:txBody>
          <a:bodyPr/>
          <a:lstStyle/>
          <a:p>
            <a:r>
              <a:rPr lang="ro-RO" b="1" dirty="0" smtClean="0"/>
              <a:t>Maparea relaţiilor </a:t>
            </a:r>
            <a:r>
              <a:rPr lang="ro-RO" b="1" dirty="0" err="1" smtClean="0"/>
              <a:t>one-to-one</a:t>
            </a:r>
            <a:endParaRPr lang="ro-RO" b="1" dirty="0" smtClean="0"/>
          </a:p>
          <a:p>
            <a:pPr>
              <a:buNone/>
            </a:pPr>
            <a:r>
              <a:rPr lang="ro-RO" dirty="0" smtClean="0"/>
              <a:t>Dându-se </a:t>
            </a:r>
            <a:r>
              <a:rPr lang="ro-RO" dirty="0" smtClean="0"/>
              <a:t>două </a:t>
            </a:r>
            <a:r>
              <a:rPr lang="ro-RO" dirty="0" smtClean="0"/>
              <a:t>entităţi </a:t>
            </a:r>
            <a:r>
              <a:rPr lang="ro-RO" b="1" dirty="0" smtClean="0"/>
              <a:t>A </a:t>
            </a:r>
            <a:r>
              <a:rPr lang="ro-RO" dirty="0" smtClean="0"/>
              <a:t>si </a:t>
            </a:r>
            <a:r>
              <a:rPr lang="ro-RO" b="1" dirty="0" smtClean="0"/>
              <a:t>B </a:t>
            </a:r>
            <a:r>
              <a:rPr lang="ro-RO" dirty="0" smtClean="0"/>
              <a:t>legate între ele printr-o </a:t>
            </a:r>
            <a:r>
              <a:rPr lang="ro-RO" dirty="0" err="1" smtClean="0"/>
              <a:t>releţie</a:t>
            </a:r>
            <a:r>
              <a:rPr lang="ro-RO" dirty="0" smtClean="0"/>
              <a:t> </a:t>
            </a:r>
            <a:r>
              <a:rPr lang="ro-RO" dirty="0" err="1" smtClean="0"/>
              <a:t>one-to-one</a:t>
            </a:r>
            <a:r>
              <a:rPr lang="ro-RO" dirty="0" smtClean="0"/>
              <a:t>, este evident ca putem include cheia primară </a:t>
            </a:r>
            <a:r>
              <a:rPr lang="ro-RO" b="1" dirty="0" smtClean="0"/>
              <a:t>A </a:t>
            </a:r>
            <a:r>
              <a:rPr lang="ro-RO" dirty="0" smtClean="0"/>
              <a:t>in cadrul tabelei </a:t>
            </a:r>
            <a:r>
              <a:rPr lang="ro-RO" b="1" dirty="0" smtClean="0"/>
              <a:t>B</a:t>
            </a:r>
            <a:r>
              <a:rPr lang="ro-RO" dirty="0" smtClean="0"/>
              <a:t>, dar putem proceda la fel de bine şi invers, incluzând cheia primară a tabelei </a:t>
            </a:r>
            <a:r>
              <a:rPr lang="ro-RO" b="1" dirty="0" smtClean="0"/>
              <a:t>B </a:t>
            </a:r>
            <a:r>
              <a:rPr lang="ro-RO" dirty="0" smtClean="0"/>
              <a:t>in cadrul </a:t>
            </a:r>
            <a:r>
              <a:rPr lang="ro-RO" b="1" dirty="0" smtClean="0"/>
              <a:t>A, </a:t>
            </a:r>
            <a:r>
              <a:rPr lang="ro-RO" dirty="0" smtClean="0"/>
              <a:t>deoarece fiecărei instanţe a entităţii A îi corespunde cel mult o instanţă a entităţii B, dar si invers, oricărei instanţe a entităţii B îi </a:t>
            </a:r>
            <a:r>
              <a:rPr lang="ro-RO" dirty="0" err="1" smtClean="0"/>
              <a:t>corepunde</a:t>
            </a:r>
            <a:r>
              <a:rPr lang="ro-RO" dirty="0" smtClean="0"/>
              <a:t> cel mult a </a:t>
            </a:r>
            <a:r>
              <a:rPr lang="ro-RO" dirty="0" err="1" smtClean="0"/>
              <a:t>intanţă</a:t>
            </a:r>
            <a:r>
              <a:rPr lang="ro-RO" dirty="0" smtClean="0"/>
              <a:t> </a:t>
            </a:r>
            <a:r>
              <a:rPr lang="ro-RO" dirty="0" err="1" smtClean="0"/>
              <a:t>a</a:t>
            </a:r>
            <a:r>
              <a:rPr lang="ro-RO" dirty="0" smtClean="0"/>
              <a:t> entităţii A.</a:t>
            </a:r>
            <a:endParaRPr lang="ro-RO"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428604"/>
            <a:ext cx="8229600" cy="5697559"/>
          </a:xfrm>
        </p:spPr>
        <p:txBody>
          <a:bodyPr/>
          <a:lstStyle/>
          <a:p>
            <a:r>
              <a:rPr lang="ro-RO" b="1" dirty="0" smtClean="0"/>
              <a:t>Maparea relaţiilor recursive</a:t>
            </a:r>
          </a:p>
          <a:p>
            <a:pPr>
              <a:buNone/>
            </a:pPr>
            <a:r>
              <a:rPr lang="ro-RO" dirty="0" smtClean="0"/>
              <a:t>Dacă vom privi o relaţie recursivă ca pe o relaţie de tipul </a:t>
            </a:r>
            <a:r>
              <a:rPr lang="ro-RO" dirty="0" err="1" smtClean="0"/>
              <a:t>one-to-many</a:t>
            </a:r>
            <a:r>
              <a:rPr lang="ro-RO" dirty="0" smtClean="0"/>
              <a:t> între o entitate si ea însăşi.</a:t>
            </a:r>
            <a:endParaRPr lang="ro-RO" dirty="0" smtClean="0"/>
          </a:p>
          <a:p>
            <a:pPr>
              <a:buNone/>
            </a:pPr>
            <a:endParaRPr lang="ro-RO" dirty="0"/>
          </a:p>
        </p:txBody>
      </p:sp>
      <p:sp>
        <p:nvSpPr>
          <p:cNvPr id="4" name="Dreptunghi rotunjit 3"/>
          <p:cNvSpPr/>
          <p:nvPr/>
        </p:nvSpPr>
        <p:spPr>
          <a:xfrm>
            <a:off x="2571736" y="2643182"/>
            <a:ext cx="1857388" cy="27860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o-RO" dirty="0" smtClean="0"/>
              <a:t>ANGAJAT</a:t>
            </a:r>
          </a:p>
          <a:p>
            <a:pPr algn="ctr"/>
            <a:r>
              <a:rPr lang="ro-RO" dirty="0" smtClean="0"/>
              <a:t>#marca</a:t>
            </a:r>
            <a:endParaRPr lang="en-US" dirty="0" smtClean="0"/>
          </a:p>
          <a:p>
            <a:pPr algn="ctr"/>
            <a:r>
              <a:rPr lang="en-US" dirty="0" smtClean="0"/>
              <a:t>*</a:t>
            </a:r>
            <a:r>
              <a:rPr lang="en-US" dirty="0" err="1" smtClean="0"/>
              <a:t>nume</a:t>
            </a:r>
            <a:endParaRPr lang="en-US" dirty="0" smtClean="0"/>
          </a:p>
          <a:p>
            <a:pPr algn="ctr"/>
            <a:r>
              <a:rPr lang="en-US" dirty="0" smtClean="0"/>
              <a:t>*</a:t>
            </a:r>
            <a:r>
              <a:rPr lang="en-US" dirty="0" err="1" smtClean="0"/>
              <a:t>prenume</a:t>
            </a:r>
            <a:endParaRPr lang="en-US" dirty="0" smtClean="0"/>
          </a:p>
          <a:p>
            <a:pPr algn="ctr"/>
            <a:r>
              <a:rPr lang="en-US" dirty="0" smtClean="0"/>
              <a:t>*data </a:t>
            </a:r>
            <a:r>
              <a:rPr lang="en-US" dirty="0" err="1" smtClean="0"/>
              <a:t>angajarii</a:t>
            </a:r>
            <a:endParaRPr lang="en-US" dirty="0" smtClean="0"/>
          </a:p>
          <a:p>
            <a:pPr algn="ctr"/>
            <a:r>
              <a:rPr lang="en-US" dirty="0" smtClean="0"/>
              <a:t>*</a:t>
            </a:r>
            <a:r>
              <a:rPr lang="en-US" dirty="0" err="1" smtClean="0"/>
              <a:t>adresa</a:t>
            </a:r>
            <a:endParaRPr lang="en-US" dirty="0" smtClean="0"/>
          </a:p>
          <a:p>
            <a:pPr algn="ctr">
              <a:buFont typeface="Arial" pitchFamily="34" charset="0"/>
              <a:buChar char="•"/>
            </a:pPr>
            <a:r>
              <a:rPr lang="en-US" dirty="0" err="1" smtClean="0"/>
              <a:t>t</a:t>
            </a:r>
            <a:r>
              <a:rPr lang="en-US" dirty="0" err="1" smtClean="0"/>
              <a:t>elefon</a:t>
            </a:r>
            <a:endParaRPr lang="en-US" dirty="0" smtClean="0"/>
          </a:p>
          <a:p>
            <a:pPr algn="ctr">
              <a:buFont typeface="Arial" pitchFamily="34" charset="0"/>
              <a:buChar char="•"/>
            </a:pPr>
            <a:r>
              <a:rPr lang="en-US" dirty="0" smtClean="0"/>
              <a:t>email</a:t>
            </a:r>
          </a:p>
          <a:p>
            <a:pPr algn="ctr"/>
            <a:endParaRPr lang="ro-RO" dirty="0" smtClean="0"/>
          </a:p>
          <a:p>
            <a:pPr algn="ctr"/>
            <a:endParaRPr lang="ro-RO" dirty="0"/>
          </a:p>
        </p:txBody>
      </p:sp>
      <p:cxnSp>
        <p:nvCxnSpPr>
          <p:cNvPr id="6" name="Conector drept 5"/>
          <p:cNvCxnSpPr/>
          <p:nvPr/>
        </p:nvCxnSpPr>
        <p:spPr>
          <a:xfrm rot="5400000">
            <a:off x="5000628" y="514351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4429124" y="4786322"/>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drept 9"/>
          <p:cNvCxnSpPr/>
          <p:nvPr/>
        </p:nvCxnSpPr>
        <p:spPr>
          <a:xfrm>
            <a:off x="4429124" y="4714884"/>
            <a:ext cx="285752"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drept 11"/>
          <p:cNvCxnSpPr/>
          <p:nvPr/>
        </p:nvCxnSpPr>
        <p:spPr>
          <a:xfrm flipV="1">
            <a:off x="4643438" y="5572140"/>
            <a:ext cx="21431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drept 13"/>
          <p:cNvCxnSpPr/>
          <p:nvPr/>
        </p:nvCxnSpPr>
        <p:spPr>
          <a:xfrm rot="5400000" flipH="1" flipV="1">
            <a:off x="4893471" y="5322107"/>
            <a:ext cx="21431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drept 15"/>
          <p:cNvCxnSpPr/>
          <p:nvPr/>
        </p:nvCxnSpPr>
        <p:spPr>
          <a:xfrm>
            <a:off x="4214810" y="5643578"/>
            <a:ext cx="214314"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ector drept 17"/>
          <p:cNvCxnSpPr/>
          <p:nvPr/>
        </p:nvCxnSpPr>
        <p:spPr>
          <a:xfrm rot="16200000" flipH="1">
            <a:off x="3929058" y="5429264"/>
            <a:ext cx="142876"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ector drept 19"/>
          <p:cNvCxnSpPr/>
          <p:nvPr/>
        </p:nvCxnSpPr>
        <p:spPr>
          <a:xfrm>
            <a:off x="4857752" y="4857760"/>
            <a:ext cx="21431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ector drept 23"/>
          <p:cNvCxnSpPr/>
          <p:nvPr/>
        </p:nvCxnSpPr>
        <p:spPr>
          <a:xfrm>
            <a:off x="4429124" y="4643446"/>
            <a:ext cx="214314" cy="142876"/>
          </a:xfrm>
          <a:prstGeom prst="line">
            <a:avLst/>
          </a:prstGeom>
        </p:spPr>
        <p:style>
          <a:lnRef idx="1">
            <a:schemeClr val="accent1"/>
          </a:lnRef>
          <a:fillRef idx="0">
            <a:schemeClr val="accent1"/>
          </a:fillRef>
          <a:effectRef idx="0">
            <a:schemeClr val="accent1"/>
          </a:effectRef>
          <a:fontRef idx="minor">
            <a:schemeClr val="tx1"/>
          </a:fontRef>
        </p:style>
      </p:cxnSp>
      <p:sp>
        <p:nvSpPr>
          <p:cNvPr id="42" name="CasetăText 41"/>
          <p:cNvSpPr txBox="1"/>
          <p:nvPr/>
        </p:nvSpPr>
        <p:spPr>
          <a:xfrm>
            <a:off x="4714876" y="4500570"/>
            <a:ext cx="885179" cy="246221"/>
          </a:xfrm>
          <a:prstGeom prst="rect">
            <a:avLst/>
          </a:prstGeom>
          <a:noFill/>
        </p:spPr>
        <p:txBody>
          <a:bodyPr wrap="none" rtlCol="0">
            <a:spAutoFit/>
          </a:bodyPr>
          <a:lstStyle/>
          <a:p>
            <a:r>
              <a:rPr lang="en-US" sz="1000" dirty="0" err="1" smtClean="0"/>
              <a:t>c</a:t>
            </a:r>
            <a:r>
              <a:rPr lang="en-US" sz="1000" dirty="0" err="1" smtClean="0"/>
              <a:t>oordonat</a:t>
            </a:r>
            <a:r>
              <a:rPr lang="en-US" sz="1000" dirty="0" smtClean="0"/>
              <a:t> de</a:t>
            </a:r>
            <a:endParaRPr lang="ro-RO" sz="1000" dirty="0"/>
          </a:p>
        </p:txBody>
      </p:sp>
      <p:sp>
        <p:nvSpPr>
          <p:cNvPr id="43" name="CasetăText 42"/>
          <p:cNvSpPr txBox="1"/>
          <p:nvPr/>
        </p:nvSpPr>
        <p:spPr>
          <a:xfrm>
            <a:off x="3357554" y="5429264"/>
            <a:ext cx="627095" cy="246221"/>
          </a:xfrm>
          <a:prstGeom prst="rect">
            <a:avLst/>
          </a:prstGeom>
          <a:noFill/>
        </p:spPr>
        <p:txBody>
          <a:bodyPr wrap="none" rtlCol="0">
            <a:spAutoFit/>
          </a:bodyPr>
          <a:lstStyle/>
          <a:p>
            <a:r>
              <a:rPr lang="en-US" sz="1000" dirty="0" smtClean="0"/>
              <a:t>conduce</a:t>
            </a:r>
            <a:endParaRPr lang="ro-RO"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style.rotation</p:attrName>
                                        </p:attrNameLst>
                                      </p:cBhvr>
                                      <p:tavLst>
                                        <p:tav tm="0">
                                          <p:val>
                                            <p:fltVal val="90"/>
                                          </p:val>
                                        </p:tav>
                                        <p:tav tm="100000">
                                          <p:val>
                                            <p:fltVal val="0"/>
                                          </p:val>
                                        </p:tav>
                                      </p:tavLst>
                                    </p:anim>
                                    <p:animEffect transition="in" filter="fade">
                                      <p:cBhvr>
                                        <p:cTn id="2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Tipuri</a:t>
            </a:r>
            <a:r>
              <a:rPr lang="en-US" dirty="0" smtClean="0"/>
              <a:t> </a:t>
            </a:r>
            <a:r>
              <a:rPr lang="ro-RO" dirty="0" smtClean="0"/>
              <a:t>şi subtipuri</a:t>
            </a:r>
            <a:endParaRPr lang="ro-RO" dirty="0"/>
          </a:p>
        </p:txBody>
      </p:sp>
      <p:sp>
        <p:nvSpPr>
          <p:cNvPr id="3" name="Substituent conținut 2"/>
          <p:cNvSpPr>
            <a:spLocks noGrp="1"/>
          </p:cNvSpPr>
          <p:nvPr>
            <p:ph idx="1"/>
          </p:nvPr>
        </p:nvSpPr>
        <p:spPr/>
        <p:txBody>
          <a:bodyPr>
            <a:normAutofit fontScale="92500" lnSpcReduction="10000"/>
          </a:bodyPr>
          <a:lstStyle/>
          <a:p>
            <a:pPr>
              <a:buNone/>
            </a:pPr>
            <a:r>
              <a:rPr lang="ro-RO" dirty="0" smtClean="0"/>
              <a:t>Un </a:t>
            </a:r>
            <a:r>
              <a:rPr lang="ro-RO" b="1" dirty="0" smtClean="0"/>
              <a:t>subtip </a:t>
            </a:r>
            <a:r>
              <a:rPr lang="ro-RO" dirty="0" smtClean="0"/>
              <a:t>sau o </a:t>
            </a:r>
            <a:r>
              <a:rPr lang="ro-RO" b="1" dirty="0" err="1" smtClean="0"/>
              <a:t>subentitate</a:t>
            </a:r>
            <a:r>
              <a:rPr lang="ro-RO" b="1" dirty="0" smtClean="0"/>
              <a:t> </a:t>
            </a:r>
            <a:r>
              <a:rPr lang="ro-RO" dirty="0" smtClean="0"/>
              <a:t>este o clasificare a unei entităţi care are caracteristici cu  o entitate generală, precum atribute si relaţii. Subtipurile se reprezintă in cadrul hărţii relaţiilor ca entităţi in interiorul altei </a:t>
            </a:r>
            <a:r>
              <a:rPr lang="ro-RO" dirty="0" err="1" smtClean="0"/>
              <a:t>antităţi</a:t>
            </a:r>
            <a:r>
              <a:rPr lang="ro-RO" dirty="0" smtClean="0"/>
              <a:t>. Atributele şi relaţiilor ca entităţi în </a:t>
            </a:r>
            <a:r>
              <a:rPr lang="ro-RO" dirty="0" err="1" smtClean="0"/>
              <a:t>interioru</a:t>
            </a:r>
            <a:r>
              <a:rPr lang="ro-RO" dirty="0" smtClean="0"/>
              <a:t> altei entităţi. Atributele şi relaţiile comune tuturor subtipurilor se vor </a:t>
            </a:r>
            <a:r>
              <a:rPr lang="ro-RO" dirty="0" err="1" smtClean="0"/>
              <a:t>repreyenta</a:t>
            </a:r>
            <a:r>
              <a:rPr lang="ro-RO" dirty="0" smtClean="0"/>
              <a:t> la nivelul </a:t>
            </a:r>
            <a:r>
              <a:rPr lang="ro-RO" b="1" dirty="0" smtClean="0"/>
              <a:t> </a:t>
            </a:r>
            <a:r>
              <a:rPr lang="ro-RO" b="1" dirty="0" err="1" smtClean="0"/>
              <a:t>supertipului</a:t>
            </a:r>
            <a:r>
              <a:rPr lang="ro-RO" b="1" dirty="0" smtClean="0"/>
              <a:t> </a:t>
            </a:r>
            <a:r>
              <a:rPr lang="ro-RO" dirty="0" smtClean="0"/>
              <a:t>sau </a:t>
            </a:r>
            <a:r>
              <a:rPr lang="ro-RO" b="1" dirty="0" smtClean="0"/>
              <a:t> </a:t>
            </a:r>
            <a:r>
              <a:rPr lang="ro-RO" b="1" dirty="0" err="1" smtClean="0"/>
              <a:t>superentităţii</a:t>
            </a:r>
            <a:r>
              <a:rPr lang="ro-RO" b="1" dirty="0" smtClean="0"/>
              <a:t>. </a:t>
            </a:r>
            <a:r>
              <a:rPr lang="ro-RO" dirty="0" smtClean="0"/>
              <a:t>Atributele si relaţiile </a:t>
            </a:r>
            <a:r>
              <a:rPr lang="ro-RO" dirty="0" err="1" smtClean="0"/>
              <a:t>supertipului</a:t>
            </a:r>
            <a:r>
              <a:rPr lang="ro-RO" dirty="0" smtClean="0"/>
              <a:t> vor fi moştenite de către subtipuri.</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5"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smtClean="0"/>
              <a:t>Firma IT</a:t>
            </a:r>
            <a:endParaRPr lang="ro-RO" dirty="0"/>
          </a:p>
        </p:txBody>
      </p:sp>
      <p:sp>
        <p:nvSpPr>
          <p:cNvPr id="3" name="Substituent conținut 2"/>
          <p:cNvSpPr>
            <a:spLocks noGrp="1"/>
          </p:cNvSpPr>
          <p:nvPr>
            <p:ph idx="1"/>
          </p:nvPr>
        </p:nvSpPr>
        <p:spPr/>
        <p:txBody>
          <a:bodyPr>
            <a:normAutofit fontScale="92500" lnSpcReduction="10000"/>
          </a:bodyPr>
          <a:lstStyle/>
          <a:p>
            <a:pPr>
              <a:buNone/>
            </a:pPr>
            <a:r>
              <a:rPr lang="en-US" dirty="0" smtClean="0"/>
              <a:t>Cerin</a:t>
            </a:r>
            <a:r>
              <a:rPr lang="ro-RO" dirty="0" smtClean="0"/>
              <a:t>ţ</a:t>
            </a:r>
            <a:r>
              <a:rPr lang="en-US" dirty="0" smtClean="0"/>
              <a:t>e:</a:t>
            </a:r>
          </a:p>
          <a:p>
            <a:pPr>
              <a:buNone/>
            </a:pPr>
            <a:r>
              <a:rPr lang="ro-RO" dirty="0" smtClean="0"/>
              <a:t>		</a:t>
            </a:r>
            <a:r>
              <a:rPr lang="en-US" dirty="0" smtClean="0"/>
              <a:t>Proiectare</a:t>
            </a:r>
            <a:r>
              <a:rPr lang="en-US" dirty="0" smtClean="0"/>
              <a:t> unei baze de date a unei companii de dimensiune medie din domeniul IT. Firma livrează diferite produse clienţiilor săi, de la simple aplicaţii create la cerere, până la instalări de echipamente hardware şi software paticlurizat. Firma are ca angajaţi diverşi experti, consultanţi şi personal auxiliar. Intregul personal este angajat pe termen nelimitat, nu </a:t>
            </a:r>
            <a:r>
              <a:rPr lang="en-US" dirty="0" smtClean="0"/>
              <a:t>există</a:t>
            </a:r>
            <a:r>
              <a:rPr lang="en-US" dirty="0" smtClean="0"/>
              <a:t> </a:t>
            </a:r>
            <a:r>
              <a:rPr lang="en-US" dirty="0" smtClean="0"/>
              <a:t>angajaţi</a:t>
            </a:r>
            <a:r>
              <a:rPr lang="en-US" dirty="0" smtClean="0"/>
              <a:t> </a:t>
            </a:r>
            <a:r>
              <a:rPr lang="en-US" dirty="0" smtClean="0"/>
              <a:t>temporari</a:t>
            </a:r>
            <a:r>
              <a:rPr lang="en-US" dirty="0" smtClean="0"/>
              <a:t> </a:t>
            </a:r>
            <a:r>
              <a:rPr lang="en-US" dirty="0" smtClean="0"/>
              <a:t>sau</a:t>
            </a:r>
            <a:r>
              <a:rPr lang="en-US" dirty="0" smtClean="0"/>
              <a:t> </a:t>
            </a:r>
            <a:r>
              <a:rPr lang="en-US" dirty="0" smtClean="0"/>
              <a:t>colaboratori</a:t>
            </a:r>
            <a:r>
              <a:rPr lang="en-US" dirty="0" smtClean="0"/>
              <a:t>.</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2"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Relaţii exclusive(arce)</a:t>
            </a:r>
            <a:endParaRPr lang="ro-RO" dirty="0"/>
          </a:p>
        </p:txBody>
      </p:sp>
      <p:sp>
        <p:nvSpPr>
          <p:cNvPr id="3" name="Substituent conținut 2"/>
          <p:cNvSpPr>
            <a:spLocks noGrp="1"/>
          </p:cNvSpPr>
          <p:nvPr>
            <p:ph idx="1"/>
          </p:nvPr>
        </p:nvSpPr>
        <p:spPr/>
        <p:txBody>
          <a:bodyPr>
            <a:normAutofit fontScale="85000" lnSpcReduction="10000"/>
          </a:bodyPr>
          <a:lstStyle/>
          <a:p>
            <a:pPr>
              <a:buNone/>
            </a:pPr>
            <a:r>
              <a:rPr lang="ro-RO" dirty="0" smtClean="0"/>
              <a:t>Există doua tipuri de relaţii exclusive:</a:t>
            </a:r>
          </a:p>
          <a:p>
            <a:pPr lvl="0"/>
            <a:r>
              <a:rPr lang="en-US" b="1" i="1" u="sng" dirty="0" err="1" smtClean="0"/>
              <a:t>Rela</a:t>
            </a:r>
            <a:r>
              <a:rPr lang="ro-RO" b="1" i="1" u="sng" dirty="0" smtClean="0"/>
              <a:t>ţ</a:t>
            </a:r>
            <a:r>
              <a:rPr lang="en-US" b="1" i="1" u="sng" dirty="0" smtClean="0"/>
              <a:t>ii </a:t>
            </a:r>
            <a:r>
              <a:rPr lang="en-US" b="1" i="1" u="sng" dirty="0" smtClean="0"/>
              <a:t>exclusive </a:t>
            </a:r>
            <a:r>
              <a:rPr lang="en-US" b="1" i="1" u="sng" dirty="0" err="1" smtClean="0"/>
              <a:t>obligatorii</a:t>
            </a:r>
            <a:r>
              <a:rPr lang="en-US" dirty="0" smtClean="0"/>
              <a:t> in care </a:t>
            </a:r>
            <a:r>
              <a:rPr lang="en-US" dirty="0" err="1" smtClean="0"/>
              <a:t>toate</a:t>
            </a:r>
            <a:r>
              <a:rPr lang="en-US" dirty="0" smtClean="0"/>
              <a:t> </a:t>
            </a:r>
            <a:r>
              <a:rPr lang="en-US" dirty="0" err="1" smtClean="0"/>
              <a:t>rela</a:t>
            </a:r>
            <a:r>
              <a:rPr lang="ro-RO" dirty="0" smtClean="0"/>
              <a:t>ţ</a:t>
            </a:r>
            <a:r>
              <a:rPr lang="en-US" dirty="0" err="1" smtClean="0"/>
              <a:t>iile</a:t>
            </a:r>
            <a:r>
              <a:rPr lang="en-US" dirty="0" smtClean="0"/>
              <a:t> </a:t>
            </a:r>
            <a:r>
              <a:rPr lang="en-US" dirty="0" err="1" smtClean="0"/>
              <a:t>ce</a:t>
            </a:r>
            <a:r>
              <a:rPr lang="en-US" dirty="0" smtClean="0"/>
              <a:t> </a:t>
            </a:r>
            <a:r>
              <a:rPr lang="en-US" dirty="0" err="1" smtClean="0"/>
              <a:t>fac</a:t>
            </a:r>
            <a:r>
              <a:rPr lang="en-US" dirty="0" smtClean="0"/>
              <a:t> parte din </a:t>
            </a:r>
            <a:r>
              <a:rPr lang="en-US" dirty="0" err="1" smtClean="0"/>
              <a:t>arcul</a:t>
            </a:r>
            <a:r>
              <a:rPr lang="en-US" dirty="0" smtClean="0"/>
              <a:t> respective </a:t>
            </a:r>
            <a:r>
              <a:rPr lang="en-US" dirty="0" err="1" smtClean="0"/>
              <a:t>sunt</a:t>
            </a:r>
            <a:r>
              <a:rPr lang="en-US" dirty="0" smtClean="0"/>
              <a:t> </a:t>
            </a:r>
            <a:r>
              <a:rPr lang="en-US" dirty="0" err="1" smtClean="0"/>
              <a:t>obligatorii</a:t>
            </a:r>
            <a:r>
              <a:rPr lang="en-US" dirty="0" smtClean="0"/>
              <a:t>, </a:t>
            </a:r>
            <a:r>
              <a:rPr lang="en-US" dirty="0" err="1" smtClean="0"/>
              <a:t>ceea</a:t>
            </a:r>
            <a:r>
              <a:rPr lang="en-US" dirty="0" smtClean="0"/>
              <a:t> </a:t>
            </a:r>
            <a:r>
              <a:rPr lang="en-US" dirty="0" err="1" smtClean="0"/>
              <a:t>ce</a:t>
            </a:r>
            <a:r>
              <a:rPr lang="en-US" dirty="0" smtClean="0"/>
              <a:t> </a:t>
            </a:r>
            <a:r>
              <a:rPr lang="ro-RO" dirty="0" smtClean="0"/>
              <a:t>î</a:t>
            </a:r>
            <a:r>
              <a:rPr lang="en-US" dirty="0" err="1" smtClean="0"/>
              <a:t>nseamn</a:t>
            </a:r>
            <a:r>
              <a:rPr lang="ro-RO" dirty="0" smtClean="0"/>
              <a:t>ă</a:t>
            </a:r>
            <a:r>
              <a:rPr lang="en-US" dirty="0" smtClean="0"/>
              <a:t> c</a:t>
            </a:r>
            <a:r>
              <a:rPr lang="ro-RO" dirty="0" smtClean="0"/>
              <a:t>ă</a:t>
            </a:r>
            <a:r>
              <a:rPr lang="en-US" dirty="0" smtClean="0"/>
              <a:t> </a:t>
            </a:r>
            <a:r>
              <a:rPr lang="en-US" dirty="0" smtClean="0"/>
              <a:t>de </a:t>
            </a:r>
            <a:r>
              <a:rPr lang="en-US" dirty="0" err="1" smtClean="0"/>
              <a:t>fiecare</a:t>
            </a:r>
            <a:r>
              <a:rPr lang="en-US" dirty="0" smtClean="0"/>
              <a:t> </a:t>
            </a:r>
            <a:r>
              <a:rPr lang="en-US" dirty="0" err="1" smtClean="0"/>
              <a:t>dat</a:t>
            </a:r>
            <a:r>
              <a:rPr lang="ro-RO" dirty="0" smtClean="0"/>
              <a:t>ă</a:t>
            </a:r>
            <a:r>
              <a:rPr lang="en-US" dirty="0" smtClean="0"/>
              <a:t>, </a:t>
            </a:r>
            <a:r>
              <a:rPr lang="en-US" dirty="0" err="1" smtClean="0"/>
              <a:t>una</a:t>
            </a:r>
            <a:r>
              <a:rPr lang="en-US" dirty="0" smtClean="0"/>
              <a:t> </a:t>
            </a:r>
            <a:r>
              <a:rPr lang="en-US" dirty="0" err="1" smtClean="0"/>
              <a:t>dintre</a:t>
            </a:r>
            <a:r>
              <a:rPr lang="en-US" dirty="0" smtClean="0"/>
              <a:t> </a:t>
            </a:r>
            <a:r>
              <a:rPr lang="en-US" dirty="0" err="1" smtClean="0"/>
              <a:t>rela</a:t>
            </a:r>
            <a:r>
              <a:rPr lang="ro-RO" dirty="0" smtClean="0"/>
              <a:t>ţ</a:t>
            </a:r>
            <a:r>
              <a:rPr lang="en-US" dirty="0" smtClean="0"/>
              <a:t>ii </a:t>
            </a:r>
            <a:r>
              <a:rPr lang="en-US" dirty="0" smtClean="0"/>
              <a:t>are </a:t>
            </a:r>
            <a:r>
              <a:rPr lang="en-US" dirty="0" err="1" smtClean="0"/>
              <a:t>obligatoriu</a:t>
            </a:r>
            <a:r>
              <a:rPr lang="en-US" dirty="0" smtClean="0"/>
              <a:t> loc</a:t>
            </a:r>
            <a:r>
              <a:rPr lang="en-US" dirty="0" smtClean="0"/>
              <a:t>.</a:t>
            </a:r>
            <a:endParaRPr lang="ro-RO" dirty="0" smtClean="0"/>
          </a:p>
          <a:p>
            <a:r>
              <a:rPr lang="en-US" b="1" i="1" u="sng" dirty="0" err="1" smtClean="0"/>
              <a:t>Rela</a:t>
            </a:r>
            <a:r>
              <a:rPr lang="ro-RO" b="1" i="1" u="sng" dirty="0" smtClean="0"/>
              <a:t>ţ</a:t>
            </a:r>
            <a:r>
              <a:rPr lang="en-US" b="1" i="1" u="sng" dirty="0" smtClean="0"/>
              <a:t>ii </a:t>
            </a:r>
            <a:r>
              <a:rPr lang="en-US" b="1" i="1" u="sng" dirty="0" smtClean="0"/>
              <a:t>exclusive </a:t>
            </a:r>
            <a:r>
              <a:rPr lang="en-US" b="1" i="1" u="sng" dirty="0" smtClean="0"/>
              <a:t>op</a:t>
            </a:r>
            <a:r>
              <a:rPr lang="ro-RO" b="1" i="1" u="sng" dirty="0" smtClean="0"/>
              <a:t>ţ</a:t>
            </a:r>
            <a:r>
              <a:rPr lang="en-US" b="1" i="1" u="sng" dirty="0" err="1" smtClean="0"/>
              <a:t>ionale</a:t>
            </a:r>
            <a:r>
              <a:rPr lang="en-US" dirty="0" smtClean="0"/>
              <a:t> </a:t>
            </a:r>
            <a:r>
              <a:rPr lang="en-US" dirty="0" err="1" smtClean="0"/>
              <a:t>caz</a:t>
            </a:r>
            <a:r>
              <a:rPr lang="en-US" dirty="0" smtClean="0"/>
              <a:t> </a:t>
            </a:r>
            <a:r>
              <a:rPr lang="ro-RO" dirty="0" smtClean="0"/>
              <a:t>î</a:t>
            </a:r>
            <a:r>
              <a:rPr lang="en-US" dirty="0" smtClean="0"/>
              <a:t>n </a:t>
            </a:r>
            <a:r>
              <a:rPr lang="en-US" dirty="0" smtClean="0"/>
              <a:t>care </a:t>
            </a:r>
            <a:r>
              <a:rPr lang="en-US" dirty="0" err="1" smtClean="0"/>
              <a:t>toate</a:t>
            </a:r>
            <a:r>
              <a:rPr lang="en-US" dirty="0" smtClean="0"/>
              <a:t> </a:t>
            </a:r>
            <a:r>
              <a:rPr lang="en-US" dirty="0" err="1" smtClean="0"/>
              <a:t>rela</a:t>
            </a:r>
            <a:r>
              <a:rPr lang="ro-RO" dirty="0" smtClean="0"/>
              <a:t>ţ</a:t>
            </a:r>
            <a:r>
              <a:rPr lang="en-US" dirty="0" err="1" smtClean="0"/>
              <a:t>iile</a:t>
            </a:r>
            <a:r>
              <a:rPr lang="en-US" dirty="0" smtClean="0"/>
              <a:t> </a:t>
            </a:r>
            <a:r>
              <a:rPr lang="en-US" dirty="0" err="1" smtClean="0"/>
              <a:t>ce</a:t>
            </a:r>
            <a:r>
              <a:rPr lang="en-US" dirty="0" smtClean="0"/>
              <a:t> </a:t>
            </a:r>
            <a:r>
              <a:rPr lang="en-US" dirty="0" err="1" smtClean="0"/>
              <a:t>fac</a:t>
            </a:r>
            <a:r>
              <a:rPr lang="en-US" dirty="0" smtClean="0"/>
              <a:t> parte din arc </a:t>
            </a:r>
            <a:r>
              <a:rPr lang="en-US" dirty="0" err="1" smtClean="0"/>
              <a:t>sunt</a:t>
            </a:r>
            <a:r>
              <a:rPr lang="en-US" dirty="0" smtClean="0"/>
              <a:t> </a:t>
            </a:r>
            <a:r>
              <a:rPr lang="en-US" dirty="0" smtClean="0"/>
              <a:t>op</a:t>
            </a:r>
            <a:r>
              <a:rPr lang="ro-RO" dirty="0" smtClean="0"/>
              <a:t>ţ</a:t>
            </a:r>
            <a:r>
              <a:rPr lang="en-US" dirty="0" err="1" smtClean="0"/>
              <a:t>ionale</a:t>
            </a:r>
            <a:r>
              <a:rPr lang="en-US" dirty="0" smtClean="0"/>
              <a:t>. </a:t>
            </a:r>
            <a:r>
              <a:rPr lang="ro-RO" dirty="0" smtClean="0"/>
              <a:t>î</a:t>
            </a:r>
            <a:r>
              <a:rPr lang="en-US" dirty="0" smtClean="0"/>
              <a:t>n </a:t>
            </a:r>
            <a:r>
              <a:rPr lang="en-US" dirty="0" err="1" smtClean="0"/>
              <a:t>acest</a:t>
            </a:r>
            <a:r>
              <a:rPr lang="en-US" dirty="0" smtClean="0"/>
              <a:t> </a:t>
            </a:r>
            <a:r>
              <a:rPr lang="en-US" dirty="0" err="1" smtClean="0"/>
              <a:t>caz</a:t>
            </a:r>
            <a:r>
              <a:rPr lang="en-US" dirty="0" smtClean="0"/>
              <a:t>, de </a:t>
            </a:r>
            <a:r>
              <a:rPr lang="en-US" dirty="0" err="1" smtClean="0"/>
              <a:t>fiecare</a:t>
            </a:r>
            <a:r>
              <a:rPr lang="en-US" dirty="0" smtClean="0"/>
              <a:t> data are loc </a:t>
            </a:r>
            <a:r>
              <a:rPr lang="en-US" dirty="0" err="1" smtClean="0"/>
              <a:t>cel</a:t>
            </a:r>
            <a:r>
              <a:rPr lang="en-US" dirty="0" smtClean="0"/>
              <a:t> </a:t>
            </a:r>
            <a:r>
              <a:rPr lang="en-US" dirty="0" err="1" smtClean="0"/>
              <a:t>mai</a:t>
            </a:r>
            <a:r>
              <a:rPr lang="en-US" dirty="0" smtClean="0"/>
              <a:t> </a:t>
            </a:r>
            <a:r>
              <a:rPr lang="en-US" dirty="0" err="1" smtClean="0"/>
              <a:t>mult</a:t>
            </a:r>
            <a:r>
              <a:rPr lang="en-US" dirty="0" smtClean="0"/>
              <a:t> </a:t>
            </a:r>
            <a:r>
              <a:rPr lang="en-US" dirty="0" err="1" smtClean="0"/>
              <a:t>una</a:t>
            </a:r>
            <a:r>
              <a:rPr lang="en-US" dirty="0" smtClean="0"/>
              <a:t> din </a:t>
            </a:r>
            <a:r>
              <a:rPr lang="en-US" dirty="0" err="1" smtClean="0"/>
              <a:t>rela</a:t>
            </a:r>
            <a:r>
              <a:rPr lang="ro-RO" dirty="0" smtClean="0"/>
              <a:t>ţ</a:t>
            </a:r>
            <a:r>
              <a:rPr lang="en-US" dirty="0" smtClean="0"/>
              <a:t>ii</a:t>
            </a:r>
            <a:r>
              <a:rPr lang="en-US" dirty="0" smtClean="0"/>
              <a:t>, </a:t>
            </a:r>
            <a:r>
              <a:rPr lang="en-US" dirty="0" smtClean="0"/>
              <a:t>exist</a:t>
            </a:r>
            <a:r>
              <a:rPr lang="ro-RO" dirty="0" smtClean="0"/>
              <a:t>â</a:t>
            </a:r>
            <a:r>
              <a:rPr lang="en-US" dirty="0" err="1" smtClean="0"/>
              <a:t>nd</a:t>
            </a:r>
            <a:r>
              <a:rPr lang="en-US" dirty="0" smtClean="0"/>
              <a:t> </a:t>
            </a:r>
            <a:r>
              <a:rPr lang="en-US" dirty="0" err="1" smtClean="0"/>
              <a:t>varianta</a:t>
            </a:r>
            <a:r>
              <a:rPr lang="en-US" dirty="0" smtClean="0"/>
              <a:t> ca </a:t>
            </a:r>
            <a:r>
              <a:rPr lang="en-US" dirty="0" err="1" smtClean="0"/>
              <a:t>pentru</a:t>
            </a:r>
            <a:r>
              <a:rPr lang="en-US" dirty="0" smtClean="0"/>
              <a:t> o </a:t>
            </a:r>
            <a:r>
              <a:rPr lang="en-US" dirty="0" err="1" smtClean="0"/>
              <a:t>instan</a:t>
            </a:r>
            <a:r>
              <a:rPr lang="ro-RO" dirty="0" err="1" smtClean="0"/>
              <a:t>ţ</a:t>
            </a:r>
            <a:r>
              <a:rPr lang="ro-RO" dirty="0" err="1" smtClean="0"/>
              <a:t>ă</a:t>
            </a:r>
            <a:r>
              <a:rPr lang="en-US" dirty="0" smtClean="0"/>
              <a:t> </a:t>
            </a:r>
            <a:r>
              <a:rPr lang="en-US" dirty="0" smtClean="0"/>
              <a:t>a </a:t>
            </a:r>
            <a:r>
              <a:rPr lang="en-US" dirty="0" err="1" smtClean="0"/>
              <a:t>entit</a:t>
            </a:r>
            <a:r>
              <a:rPr lang="ro-RO" dirty="0" err="1" smtClean="0"/>
              <a:t>ă</a:t>
            </a:r>
            <a:r>
              <a:rPr lang="ro-RO" dirty="0" err="1" smtClean="0"/>
              <a:t>ţ</a:t>
            </a:r>
            <a:r>
              <a:rPr lang="en-US" dirty="0" smtClean="0"/>
              <a:t>ii </a:t>
            </a:r>
            <a:r>
              <a:rPr lang="en-US" dirty="0" err="1" smtClean="0"/>
              <a:t>careia</a:t>
            </a:r>
            <a:r>
              <a:rPr lang="en-US" dirty="0" smtClean="0"/>
              <a:t> </a:t>
            </a:r>
            <a:r>
              <a:rPr lang="en-US" dirty="0" err="1" smtClean="0"/>
              <a:t>apar</a:t>
            </a:r>
            <a:r>
              <a:rPr lang="ro-RO" dirty="0" smtClean="0"/>
              <a:t>ţ</a:t>
            </a:r>
            <a:r>
              <a:rPr lang="en-US" dirty="0" err="1" smtClean="0"/>
              <a:t>ine</a:t>
            </a:r>
            <a:r>
              <a:rPr lang="en-US" dirty="0" smtClean="0"/>
              <a:t> </a:t>
            </a:r>
            <a:r>
              <a:rPr lang="en-US" dirty="0" err="1" smtClean="0"/>
              <a:t>arcul</a:t>
            </a:r>
            <a:r>
              <a:rPr lang="en-US" dirty="0" smtClean="0"/>
              <a:t> </a:t>
            </a:r>
            <a:r>
              <a:rPr lang="en-US" dirty="0" smtClean="0"/>
              <a:t>s</a:t>
            </a:r>
            <a:r>
              <a:rPr lang="ro-RO" dirty="0" smtClean="0"/>
              <a:t>ă</a:t>
            </a:r>
            <a:r>
              <a:rPr lang="en-US" dirty="0" smtClean="0"/>
              <a:t> </a:t>
            </a:r>
            <a:r>
              <a:rPr lang="en-US" dirty="0" smtClean="0"/>
              <a:t>nu </a:t>
            </a:r>
            <a:r>
              <a:rPr lang="en-US" dirty="0" err="1" smtClean="0"/>
              <a:t>aib</a:t>
            </a:r>
            <a:r>
              <a:rPr lang="ro-RO" dirty="0" smtClean="0"/>
              <a:t>ă</a:t>
            </a:r>
            <a:r>
              <a:rPr lang="en-US" dirty="0" smtClean="0"/>
              <a:t> </a:t>
            </a:r>
            <a:r>
              <a:rPr lang="en-US" dirty="0" smtClean="0"/>
              <a:t>loc </a:t>
            </a:r>
            <a:r>
              <a:rPr lang="en-US" dirty="0" err="1" smtClean="0"/>
              <a:t>niciuna</a:t>
            </a:r>
            <a:r>
              <a:rPr lang="en-US" dirty="0" smtClean="0"/>
              <a:t> </a:t>
            </a:r>
            <a:r>
              <a:rPr lang="en-US" dirty="0" err="1" smtClean="0"/>
              <a:t>dintre</a:t>
            </a:r>
            <a:r>
              <a:rPr lang="en-US" dirty="0" smtClean="0"/>
              <a:t> </a:t>
            </a:r>
            <a:r>
              <a:rPr lang="en-US" dirty="0" err="1" smtClean="0"/>
              <a:t>rela</a:t>
            </a:r>
            <a:r>
              <a:rPr lang="ro-RO" dirty="0" smtClean="0"/>
              <a:t>ţ</a:t>
            </a:r>
            <a:r>
              <a:rPr lang="en-US" dirty="0" err="1" smtClean="0"/>
              <a:t>iile</a:t>
            </a:r>
            <a:r>
              <a:rPr lang="en-US" dirty="0" smtClean="0"/>
              <a:t> </a:t>
            </a:r>
            <a:r>
              <a:rPr lang="en-US" dirty="0" smtClean="0"/>
              <a:t>din </a:t>
            </a:r>
            <a:r>
              <a:rPr lang="en-US" dirty="0" err="1" smtClean="0"/>
              <a:t>grupul</a:t>
            </a:r>
            <a:r>
              <a:rPr lang="en-US" dirty="0" smtClean="0"/>
              <a:t> respective.</a:t>
            </a:r>
            <a:endParaRPr lang="ro-RO" dirty="0" smtClean="0"/>
          </a:p>
          <a:p>
            <a:pPr lvl="0">
              <a:buNone/>
            </a:pP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to="" calcmode="lin" valueType="num">
                                      <p:cBhvr>
                                        <p:cTn id="22"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en-US" b="1" dirty="0" smtClean="0"/>
              <a:t>MODELAREA DATELOR ISTORICE</a:t>
            </a:r>
            <a:r>
              <a:rPr lang="ro-RO" dirty="0" smtClean="0"/>
              <a:t/>
            </a:r>
            <a:br>
              <a:rPr lang="ro-RO" dirty="0" smtClean="0"/>
            </a:br>
            <a:endParaRPr lang="ro-RO" dirty="0"/>
          </a:p>
        </p:txBody>
      </p:sp>
      <p:sp>
        <p:nvSpPr>
          <p:cNvPr id="3" name="Substituent conținut 2"/>
          <p:cNvSpPr>
            <a:spLocks noGrp="1"/>
          </p:cNvSpPr>
          <p:nvPr>
            <p:ph idx="1"/>
          </p:nvPr>
        </p:nvSpPr>
        <p:spPr/>
        <p:txBody>
          <a:bodyPr>
            <a:normAutofit/>
          </a:bodyPr>
          <a:lstStyle/>
          <a:p>
            <a:pPr>
              <a:buNone/>
            </a:pPr>
            <a:r>
              <a:rPr lang="en-US" dirty="0" smtClean="0"/>
              <a:t> </a:t>
            </a:r>
            <a:r>
              <a:rPr lang="en-US" dirty="0" err="1" smtClean="0"/>
              <a:t>Datele</a:t>
            </a:r>
            <a:r>
              <a:rPr lang="en-US" dirty="0" smtClean="0"/>
              <a:t> </a:t>
            </a:r>
            <a:r>
              <a:rPr lang="en-US" dirty="0" err="1" smtClean="0"/>
              <a:t>dintr</a:t>
            </a:r>
            <a:r>
              <a:rPr lang="en-US" dirty="0" smtClean="0"/>
              <a:t>-o </a:t>
            </a:r>
            <a:r>
              <a:rPr lang="en-US" dirty="0" err="1" smtClean="0"/>
              <a:t>baz</a:t>
            </a:r>
            <a:r>
              <a:rPr lang="ro-RO" dirty="0" smtClean="0"/>
              <a:t>ă</a:t>
            </a:r>
            <a:r>
              <a:rPr lang="en-US" dirty="0" smtClean="0"/>
              <a:t> </a:t>
            </a:r>
            <a:r>
              <a:rPr lang="en-US" dirty="0" smtClean="0"/>
              <a:t>de date pot </a:t>
            </a:r>
            <a:r>
              <a:rPr lang="en-US" dirty="0" err="1" smtClean="0"/>
              <a:t>suferi</a:t>
            </a:r>
            <a:r>
              <a:rPr lang="en-US" dirty="0" smtClean="0"/>
              <a:t> </a:t>
            </a:r>
            <a:r>
              <a:rPr lang="en-US" dirty="0" err="1" smtClean="0"/>
              <a:t>modific</a:t>
            </a:r>
            <a:r>
              <a:rPr lang="ro-RO" dirty="0" smtClean="0"/>
              <a:t>ă</a:t>
            </a:r>
            <a:r>
              <a:rPr lang="en-US" dirty="0" err="1" smtClean="0"/>
              <a:t>ri</a:t>
            </a:r>
            <a:r>
              <a:rPr lang="en-US" dirty="0" smtClean="0"/>
              <a:t> </a:t>
            </a:r>
            <a:r>
              <a:rPr lang="en-US" dirty="0" smtClean="0"/>
              <a:t>de-a </a:t>
            </a:r>
            <a:r>
              <a:rPr lang="en-US" dirty="0" err="1" smtClean="0"/>
              <a:t>lungul</a:t>
            </a:r>
            <a:r>
              <a:rPr lang="en-US" dirty="0" smtClean="0"/>
              <a:t> </a:t>
            </a:r>
            <a:r>
              <a:rPr lang="en-US" dirty="0" err="1" smtClean="0"/>
              <a:t>timpului</a:t>
            </a:r>
            <a:r>
              <a:rPr lang="en-US" dirty="0" smtClean="0"/>
              <a:t>.</a:t>
            </a:r>
            <a:endParaRPr lang="ro-RO" dirty="0" smtClean="0"/>
          </a:p>
          <a:p>
            <a:pPr>
              <a:buNone/>
            </a:pPr>
            <a:r>
              <a:rPr lang="en-US" dirty="0" smtClean="0"/>
              <a:t>De </a:t>
            </a:r>
            <a:r>
              <a:rPr lang="en-US" dirty="0" err="1" smtClean="0"/>
              <a:t>exemplu</a:t>
            </a:r>
            <a:r>
              <a:rPr lang="en-US" dirty="0" smtClean="0"/>
              <a:t>, </a:t>
            </a:r>
            <a:r>
              <a:rPr lang="en-US" dirty="0" smtClean="0"/>
              <a:t>pre</a:t>
            </a:r>
            <a:r>
              <a:rPr lang="ro-RO" dirty="0" smtClean="0"/>
              <a:t>ț</a:t>
            </a:r>
            <a:r>
              <a:rPr lang="en-US" dirty="0" err="1" smtClean="0"/>
              <a:t>ul</a:t>
            </a:r>
            <a:r>
              <a:rPr lang="en-US" dirty="0" smtClean="0"/>
              <a:t> </a:t>
            </a:r>
            <a:r>
              <a:rPr lang="en-US" dirty="0" err="1" smtClean="0"/>
              <a:t>produselor</a:t>
            </a:r>
            <a:r>
              <a:rPr lang="en-US" dirty="0" smtClean="0"/>
              <a:t> </a:t>
            </a:r>
            <a:r>
              <a:rPr lang="en-US" dirty="0" err="1" smtClean="0"/>
              <a:t>poate</a:t>
            </a:r>
            <a:r>
              <a:rPr lang="en-US" dirty="0" smtClean="0"/>
              <a:t> </a:t>
            </a:r>
            <a:r>
              <a:rPr lang="en-US" dirty="0" err="1" smtClean="0"/>
              <a:t>suferi</a:t>
            </a:r>
            <a:r>
              <a:rPr lang="en-US" dirty="0" smtClean="0"/>
              <a:t> </a:t>
            </a:r>
            <a:r>
              <a:rPr lang="en-US" dirty="0" err="1" smtClean="0"/>
              <a:t>modific</a:t>
            </a:r>
            <a:r>
              <a:rPr lang="ro-RO" dirty="0" smtClean="0"/>
              <a:t>ă</a:t>
            </a:r>
            <a:r>
              <a:rPr lang="en-US" dirty="0" err="1" smtClean="0"/>
              <a:t>ri</a:t>
            </a:r>
            <a:r>
              <a:rPr lang="en-US" dirty="0" smtClean="0"/>
              <a:t> </a:t>
            </a:r>
            <a:r>
              <a:rPr lang="en-US" dirty="0" err="1" smtClean="0"/>
              <a:t>destul</a:t>
            </a:r>
            <a:r>
              <a:rPr lang="en-US" dirty="0" smtClean="0"/>
              <a:t> de des. </a:t>
            </a:r>
            <a:r>
              <a:rPr lang="en-US" dirty="0" err="1" smtClean="0"/>
              <a:t>Factorii</a:t>
            </a:r>
            <a:r>
              <a:rPr lang="en-US" dirty="0" smtClean="0"/>
              <a:t> care </a:t>
            </a:r>
            <a:r>
              <a:rPr lang="en-US" dirty="0" err="1" smtClean="0"/>
              <a:t>duc</a:t>
            </a:r>
            <a:r>
              <a:rPr lang="en-US" dirty="0" smtClean="0"/>
              <a:t> la </a:t>
            </a:r>
            <a:r>
              <a:rPr lang="en-US" dirty="0" err="1" smtClean="0"/>
              <a:t>aceste</a:t>
            </a:r>
            <a:r>
              <a:rPr lang="en-US" dirty="0" smtClean="0"/>
              <a:t> </a:t>
            </a:r>
            <a:r>
              <a:rPr lang="en-US" dirty="0" err="1" smtClean="0"/>
              <a:t>modific</a:t>
            </a:r>
            <a:r>
              <a:rPr lang="ro-RO" dirty="0" smtClean="0"/>
              <a:t>ă</a:t>
            </a:r>
            <a:r>
              <a:rPr lang="en-US" dirty="0" err="1" smtClean="0"/>
              <a:t>ri</a:t>
            </a:r>
            <a:r>
              <a:rPr lang="en-US" dirty="0" smtClean="0"/>
              <a:t> </a:t>
            </a:r>
            <a:r>
              <a:rPr lang="en-US" dirty="0" smtClean="0"/>
              <a:t>pot </a:t>
            </a:r>
            <a:r>
              <a:rPr lang="en-US" dirty="0" err="1" smtClean="0"/>
              <a:t>fi</a:t>
            </a:r>
            <a:r>
              <a:rPr lang="en-US" dirty="0" smtClean="0"/>
              <a:t> </a:t>
            </a:r>
            <a:r>
              <a:rPr lang="en-US" dirty="0" err="1" smtClean="0"/>
              <a:t>dintre</a:t>
            </a:r>
            <a:r>
              <a:rPr lang="en-US" dirty="0" smtClean="0"/>
              <a:t> </a:t>
            </a:r>
            <a:r>
              <a:rPr lang="en-US" dirty="0" err="1" smtClean="0"/>
              <a:t>cei</a:t>
            </a:r>
            <a:r>
              <a:rPr lang="en-US" dirty="0" smtClean="0"/>
              <a:t> </a:t>
            </a:r>
            <a:r>
              <a:rPr lang="en-US" dirty="0" err="1" smtClean="0"/>
              <a:t>mai</a:t>
            </a:r>
            <a:r>
              <a:rPr lang="en-US" dirty="0" smtClean="0"/>
              <a:t> </a:t>
            </a:r>
            <a:r>
              <a:rPr lang="en-US" dirty="0" smtClean="0"/>
              <a:t>diver</a:t>
            </a:r>
            <a:r>
              <a:rPr lang="ro-RO" dirty="0" smtClean="0"/>
              <a:t>ș</a:t>
            </a:r>
            <a:r>
              <a:rPr lang="en-US" dirty="0" err="1" smtClean="0"/>
              <a:t>i</a:t>
            </a:r>
            <a:r>
              <a:rPr lang="en-US" dirty="0" smtClean="0"/>
              <a:t>: rata, </a:t>
            </a:r>
            <a:r>
              <a:rPr lang="en-US" dirty="0" err="1" smtClean="0"/>
              <a:t>infla</a:t>
            </a:r>
            <a:r>
              <a:rPr lang="ro-RO" dirty="0" smtClean="0"/>
              <a:t>ț</a:t>
            </a:r>
            <a:r>
              <a:rPr lang="en-US" dirty="0" err="1" smtClean="0"/>
              <a:t>ia</a:t>
            </a:r>
            <a:r>
              <a:rPr lang="en-US" dirty="0" smtClean="0"/>
              <a:t>, </a:t>
            </a:r>
            <a:r>
              <a:rPr lang="en-US" dirty="0" err="1" smtClean="0"/>
              <a:t>anotimpul</a:t>
            </a:r>
            <a:r>
              <a:rPr lang="en-US" dirty="0" smtClean="0"/>
              <a:t> etc. </a:t>
            </a:r>
            <a:r>
              <a:rPr lang="en-US" dirty="0" smtClean="0"/>
              <a:t>A</a:t>
            </a:r>
            <a:r>
              <a:rPr lang="ro-RO" dirty="0" smtClean="0"/>
              <a:t>ș</a:t>
            </a:r>
            <a:r>
              <a:rPr lang="en-US" dirty="0" err="1" smtClean="0"/>
              <a:t>adar</a:t>
            </a:r>
            <a:r>
              <a:rPr lang="en-US" dirty="0" smtClean="0"/>
              <a:t> </a:t>
            </a:r>
            <a:r>
              <a:rPr lang="en-US" dirty="0" err="1" smtClean="0"/>
              <a:t>atributul</a:t>
            </a:r>
            <a:r>
              <a:rPr lang="en-US" dirty="0" smtClean="0"/>
              <a:t> </a:t>
            </a:r>
            <a:r>
              <a:rPr lang="en-US" b="1" dirty="0" smtClean="0"/>
              <a:t>pre</a:t>
            </a:r>
            <a:r>
              <a:rPr lang="ro-RO" b="1" dirty="0" smtClean="0"/>
              <a:t>ț</a:t>
            </a:r>
            <a:r>
              <a:rPr lang="en-US" b="1" dirty="0" smtClean="0"/>
              <a:t> </a:t>
            </a:r>
            <a:r>
              <a:rPr lang="en-US" dirty="0" smtClean="0"/>
              <a:t>din </a:t>
            </a:r>
            <a:r>
              <a:rPr lang="en-US" dirty="0" err="1" smtClean="0"/>
              <a:t>cadrul</a:t>
            </a:r>
            <a:r>
              <a:rPr lang="en-US" dirty="0" smtClean="0"/>
              <a:t> </a:t>
            </a:r>
            <a:r>
              <a:rPr lang="en-US" dirty="0" err="1" smtClean="0"/>
              <a:t>entit</a:t>
            </a:r>
            <a:r>
              <a:rPr lang="ro-RO" dirty="0" err="1" smtClean="0"/>
              <a:t>ă</a:t>
            </a:r>
            <a:r>
              <a:rPr lang="ro-RO" dirty="0" err="1" smtClean="0"/>
              <a:t>ț</a:t>
            </a:r>
            <a:r>
              <a:rPr lang="en-US" dirty="0" smtClean="0"/>
              <a:t>ii </a:t>
            </a:r>
            <a:r>
              <a:rPr lang="en-US" b="1" dirty="0" err="1" smtClean="0"/>
              <a:t>predus</a:t>
            </a:r>
            <a:r>
              <a:rPr lang="en-US" b="1" dirty="0" smtClean="0"/>
              <a:t> </a:t>
            </a:r>
            <a:r>
              <a:rPr lang="en-US" dirty="0" smtClean="0"/>
              <a:t>se </a:t>
            </a:r>
            <a:r>
              <a:rPr lang="en-US" dirty="0" err="1" smtClean="0"/>
              <a:t>modific</a:t>
            </a:r>
            <a:r>
              <a:rPr lang="ro-RO" dirty="0" smtClean="0"/>
              <a:t>ă</a:t>
            </a:r>
            <a:r>
              <a:rPr lang="en-US" dirty="0" smtClean="0"/>
              <a:t> </a:t>
            </a:r>
            <a:r>
              <a:rPr lang="en-US" dirty="0" smtClean="0"/>
              <a:t>de-a </a:t>
            </a:r>
            <a:r>
              <a:rPr lang="en-US" dirty="0" err="1" smtClean="0"/>
              <a:t>lungul</a:t>
            </a:r>
            <a:r>
              <a:rPr lang="en-US" dirty="0" smtClean="0"/>
              <a:t> </a:t>
            </a:r>
            <a:r>
              <a:rPr lang="en-US" dirty="0" err="1" smtClean="0"/>
              <a:t>timpului</a:t>
            </a:r>
            <a:r>
              <a:rPr lang="en-US" dirty="0" smtClean="0"/>
              <a:t>.</a:t>
            </a:r>
            <a:r>
              <a:rPr lang="ro-RO" dirty="0" smtClean="0"/>
              <a:t> </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u 5"/>
          <p:cNvSpPr>
            <a:spLocks noGrp="1"/>
          </p:cNvSpPr>
          <p:nvPr>
            <p:ph type="title"/>
          </p:nvPr>
        </p:nvSpPr>
        <p:spPr/>
        <p:txBody>
          <a:bodyPr/>
          <a:lstStyle/>
          <a:p>
            <a:pPr algn="l"/>
            <a:r>
              <a:rPr lang="ro-RO" dirty="0" smtClean="0"/>
              <a:t>Modul de implementare</a:t>
            </a:r>
            <a:r>
              <a:rPr lang="en-US" dirty="0" smtClean="0"/>
              <a:t>:</a:t>
            </a:r>
            <a:endParaRPr lang="ro-RO" dirty="0"/>
          </a:p>
        </p:txBody>
      </p:sp>
      <p:sp>
        <p:nvSpPr>
          <p:cNvPr id="5" name="Substituent conținut 4"/>
          <p:cNvSpPr>
            <a:spLocks noGrp="1"/>
          </p:cNvSpPr>
          <p:nvPr>
            <p:ph idx="1"/>
          </p:nvPr>
        </p:nvSpPr>
        <p:spPr/>
        <p:txBody>
          <a:bodyPr>
            <a:normAutofit fontScale="92500" lnSpcReduction="10000"/>
          </a:bodyPr>
          <a:lstStyle/>
          <a:p>
            <a:pPr>
              <a:buNone/>
            </a:pPr>
            <a:r>
              <a:rPr lang="en-US" dirty="0" smtClean="0"/>
              <a:t>	</a:t>
            </a:r>
            <a:r>
              <a:rPr lang="ro-RO" dirty="0" smtClean="0"/>
              <a:t>	</a:t>
            </a:r>
            <a:r>
              <a:rPr lang="en-US" dirty="0" smtClean="0"/>
              <a:t>Compania</a:t>
            </a:r>
            <a:r>
              <a:rPr lang="en-US" dirty="0" smtClean="0"/>
              <a:t> </a:t>
            </a:r>
            <a:r>
              <a:rPr lang="en-US" dirty="0" smtClean="0"/>
              <a:t>este</a:t>
            </a:r>
            <a:r>
              <a:rPr lang="en-US" dirty="0" smtClean="0"/>
              <a:t> </a:t>
            </a:r>
            <a:r>
              <a:rPr lang="en-US" dirty="0" smtClean="0"/>
              <a:t>imapar</a:t>
            </a:r>
            <a:r>
              <a:rPr lang="ro-RO" dirty="0" smtClean="0"/>
              <a:t>ţ</a:t>
            </a:r>
            <a:r>
              <a:rPr lang="en-US" dirty="0" smtClean="0"/>
              <a:t>it</a:t>
            </a:r>
            <a:r>
              <a:rPr lang="ro-RO" dirty="0" smtClean="0"/>
              <a:t>ă</a:t>
            </a:r>
            <a:r>
              <a:rPr lang="en-US" dirty="0" smtClean="0"/>
              <a:t> </a:t>
            </a:r>
            <a:r>
              <a:rPr lang="ro-RO" dirty="0"/>
              <a:t>î</a:t>
            </a:r>
            <a:r>
              <a:rPr lang="en-US" dirty="0" smtClean="0"/>
              <a:t>n </a:t>
            </a:r>
            <a:r>
              <a:rPr lang="en-US" dirty="0" smtClean="0"/>
              <a:t>mai</a:t>
            </a:r>
            <a:r>
              <a:rPr lang="en-US" dirty="0" smtClean="0"/>
              <a:t> </a:t>
            </a:r>
            <a:r>
              <a:rPr lang="en-US" dirty="0" smtClean="0"/>
              <a:t>multe</a:t>
            </a:r>
            <a:r>
              <a:rPr lang="en-US" dirty="0" smtClean="0"/>
              <a:t> </a:t>
            </a:r>
            <a:r>
              <a:rPr lang="en-US" dirty="0" err="1" smtClean="0"/>
              <a:t>departamente</a:t>
            </a:r>
            <a:r>
              <a:rPr lang="en-US" dirty="0" smtClean="0"/>
              <a:t>,</a:t>
            </a:r>
            <a:r>
              <a:rPr lang="ro-RO" dirty="0" smtClean="0"/>
              <a:t> </a:t>
            </a:r>
            <a:r>
              <a:rPr lang="en-US" dirty="0" err="1" smtClean="0"/>
              <a:t>fiecare</a:t>
            </a:r>
            <a:r>
              <a:rPr lang="en-US" dirty="0" smtClean="0"/>
              <a:t> </a:t>
            </a:r>
            <a:r>
              <a:rPr lang="en-US" dirty="0" err="1" smtClean="0"/>
              <a:t>departament</a:t>
            </a:r>
            <a:r>
              <a:rPr lang="en-US" dirty="0" smtClean="0"/>
              <a:t> </a:t>
            </a:r>
            <a:r>
              <a:rPr lang="en-US" dirty="0" err="1" smtClean="0"/>
              <a:t>fiind</a:t>
            </a:r>
            <a:r>
              <a:rPr lang="en-US" dirty="0" smtClean="0"/>
              <a:t> </a:t>
            </a:r>
            <a:r>
              <a:rPr lang="en-US" dirty="0" err="1" smtClean="0"/>
              <a:t>condus</a:t>
            </a:r>
            <a:r>
              <a:rPr lang="en-US" dirty="0" smtClean="0"/>
              <a:t> de </a:t>
            </a:r>
            <a:r>
              <a:rPr lang="en-US" dirty="0" err="1" smtClean="0"/>
              <a:t>catre</a:t>
            </a:r>
            <a:r>
              <a:rPr lang="en-US" dirty="0" smtClean="0"/>
              <a:t> un </a:t>
            </a:r>
            <a:r>
              <a:rPr lang="en-US" dirty="0" err="1" smtClean="0"/>
              <a:t>angajat</a:t>
            </a:r>
            <a:r>
              <a:rPr lang="en-US" dirty="0" smtClean="0"/>
              <a:t> din </a:t>
            </a:r>
            <a:r>
              <a:rPr lang="en-US" dirty="0" err="1" smtClean="0"/>
              <a:t>cadrul</a:t>
            </a:r>
            <a:r>
              <a:rPr lang="en-US" dirty="0" smtClean="0"/>
              <a:t> </a:t>
            </a:r>
            <a:r>
              <a:rPr lang="en-US" dirty="0" err="1" smtClean="0"/>
              <a:t>departamentului</a:t>
            </a:r>
            <a:r>
              <a:rPr lang="en-US" dirty="0" smtClean="0"/>
              <a:t> </a:t>
            </a:r>
            <a:r>
              <a:rPr lang="en-US" dirty="0" err="1" smtClean="0"/>
              <a:t>respectiv</a:t>
            </a:r>
            <a:r>
              <a:rPr lang="en-US" dirty="0" smtClean="0"/>
              <a:t>. </a:t>
            </a:r>
            <a:r>
              <a:rPr lang="en-US" dirty="0" err="1" smtClean="0"/>
              <a:t>Pentru</a:t>
            </a:r>
            <a:r>
              <a:rPr lang="en-US" dirty="0" smtClean="0"/>
              <a:t> un </a:t>
            </a:r>
            <a:r>
              <a:rPr lang="en-US" dirty="0" err="1" smtClean="0"/>
              <a:t>proiect</a:t>
            </a:r>
            <a:r>
              <a:rPr lang="en-US" dirty="0" smtClean="0"/>
              <a:t> care </a:t>
            </a:r>
            <a:r>
              <a:rPr lang="en-US" dirty="0" err="1" smtClean="0"/>
              <a:t>trebuie</a:t>
            </a:r>
            <a:r>
              <a:rPr lang="en-US" dirty="0" smtClean="0"/>
              <a:t> </a:t>
            </a:r>
            <a:r>
              <a:rPr lang="en-US" dirty="0" err="1" smtClean="0"/>
              <a:t>dezvoltat</a:t>
            </a:r>
            <a:r>
              <a:rPr lang="en-US" dirty="0" smtClean="0"/>
              <a:t> in </a:t>
            </a:r>
            <a:r>
              <a:rPr lang="en-US" dirty="0" err="1" smtClean="0"/>
              <a:t>cadrul</a:t>
            </a:r>
            <a:r>
              <a:rPr lang="en-US" dirty="0" smtClean="0"/>
              <a:t> </a:t>
            </a:r>
            <a:r>
              <a:rPr lang="en-US" dirty="0" err="1" smtClean="0"/>
              <a:t>firmei</a:t>
            </a:r>
            <a:r>
              <a:rPr lang="en-US" dirty="0" smtClean="0"/>
              <a:t>, se </a:t>
            </a:r>
            <a:r>
              <a:rPr lang="en-US" dirty="0" err="1" smtClean="0"/>
              <a:t>formeaz</a:t>
            </a:r>
            <a:r>
              <a:rPr lang="ro-RO" dirty="0" smtClean="0"/>
              <a:t>ă</a:t>
            </a:r>
            <a:r>
              <a:rPr lang="en-US" dirty="0" smtClean="0"/>
              <a:t> o </a:t>
            </a:r>
            <a:r>
              <a:rPr lang="en-US" dirty="0" err="1" smtClean="0"/>
              <a:t>echipa</a:t>
            </a:r>
            <a:r>
              <a:rPr lang="en-US" dirty="0" smtClean="0"/>
              <a:t> de </a:t>
            </a:r>
            <a:r>
              <a:rPr lang="en-US" dirty="0" err="1" smtClean="0"/>
              <a:t>persoane</a:t>
            </a:r>
            <a:r>
              <a:rPr lang="en-US" dirty="0" smtClean="0"/>
              <a:t> </a:t>
            </a:r>
            <a:r>
              <a:rPr lang="en-US" dirty="0" err="1" smtClean="0"/>
              <a:t>selectate</a:t>
            </a:r>
            <a:r>
              <a:rPr lang="en-US" dirty="0" smtClean="0"/>
              <a:t> din </a:t>
            </a:r>
            <a:r>
              <a:rPr lang="en-US" dirty="0" err="1" smtClean="0"/>
              <a:t>mai</a:t>
            </a:r>
            <a:r>
              <a:rPr lang="en-US" dirty="0" smtClean="0"/>
              <a:t> </a:t>
            </a:r>
            <a:r>
              <a:rPr lang="en-US" dirty="0" err="1" smtClean="0"/>
              <a:t>multe</a:t>
            </a:r>
            <a:r>
              <a:rPr lang="en-US" dirty="0" smtClean="0"/>
              <a:t> </a:t>
            </a:r>
            <a:r>
              <a:rPr lang="en-US" dirty="0" err="1" smtClean="0"/>
              <a:t>departamente</a:t>
            </a:r>
            <a:r>
              <a:rPr lang="en-US" dirty="0" smtClean="0"/>
              <a:t>.</a:t>
            </a:r>
            <a:r>
              <a:rPr lang="ro-RO" dirty="0" smtClean="0"/>
              <a:t> </a:t>
            </a:r>
            <a:r>
              <a:rPr lang="en-US" dirty="0" err="1" smtClean="0"/>
              <a:t>Managerul</a:t>
            </a:r>
            <a:r>
              <a:rPr lang="en-US" dirty="0" smtClean="0"/>
              <a:t> de </a:t>
            </a:r>
            <a:r>
              <a:rPr lang="en-US" dirty="0" err="1" smtClean="0"/>
              <a:t>proiect</a:t>
            </a:r>
            <a:r>
              <a:rPr lang="en-US" dirty="0" smtClean="0"/>
              <a:t> </a:t>
            </a:r>
            <a:r>
              <a:rPr lang="en-US" dirty="0" err="1" smtClean="0"/>
              <a:t>este</a:t>
            </a:r>
            <a:r>
              <a:rPr lang="en-US" dirty="0" smtClean="0"/>
              <a:t> </a:t>
            </a:r>
            <a:r>
              <a:rPr lang="en-US" dirty="0" err="1" smtClean="0"/>
              <a:t>pe</a:t>
            </a:r>
            <a:r>
              <a:rPr lang="en-US" dirty="0" smtClean="0"/>
              <a:t> </a:t>
            </a:r>
            <a:r>
              <a:rPr lang="en-US" dirty="0" err="1" smtClean="0"/>
              <a:t>deplin</a:t>
            </a:r>
            <a:r>
              <a:rPr lang="en-US" dirty="0" smtClean="0"/>
              <a:t> </a:t>
            </a:r>
            <a:r>
              <a:rPr lang="ro-RO" dirty="0" err="1"/>
              <a:t>ş</a:t>
            </a:r>
            <a:r>
              <a:rPr lang="en-US" dirty="0" err="1" smtClean="0"/>
              <a:t>i</a:t>
            </a:r>
            <a:r>
              <a:rPr lang="en-US" dirty="0" smtClean="0"/>
              <a:t> </a:t>
            </a:r>
            <a:r>
              <a:rPr lang="en-US" dirty="0" err="1" smtClean="0"/>
              <a:t>exclusiv</a:t>
            </a:r>
            <a:r>
              <a:rPr lang="en-US" dirty="0" smtClean="0"/>
              <a:t> </a:t>
            </a:r>
            <a:r>
              <a:rPr lang="en-US" dirty="0" err="1" smtClean="0"/>
              <a:t>responsabil</a:t>
            </a:r>
            <a:r>
              <a:rPr lang="en-US" dirty="0" smtClean="0"/>
              <a:t> de </a:t>
            </a:r>
            <a:r>
              <a:rPr lang="en-US" dirty="0" err="1" smtClean="0"/>
              <a:t>conducerea</a:t>
            </a:r>
            <a:r>
              <a:rPr lang="en-US" dirty="0" smtClean="0"/>
              <a:t> </a:t>
            </a:r>
            <a:r>
              <a:rPr lang="en-US" dirty="0" err="1" smtClean="0"/>
              <a:t>proiectului</a:t>
            </a:r>
            <a:r>
              <a:rPr lang="en-US" dirty="0" smtClean="0"/>
              <a:t>,</a:t>
            </a:r>
            <a:r>
              <a:rPr lang="ro-RO" dirty="0" smtClean="0"/>
              <a:t> </a:t>
            </a:r>
            <a:r>
              <a:rPr lang="en-US" dirty="0" smtClean="0"/>
              <a:t>independent de </a:t>
            </a:r>
            <a:r>
              <a:rPr lang="en-US" dirty="0" err="1" smtClean="0"/>
              <a:t>ierarhia</a:t>
            </a:r>
            <a:r>
              <a:rPr lang="en-US" dirty="0" smtClean="0"/>
              <a:t> de </a:t>
            </a:r>
            <a:r>
              <a:rPr lang="en-US" dirty="0" err="1" smtClean="0"/>
              <a:t>conducere</a:t>
            </a:r>
            <a:r>
              <a:rPr lang="en-US" dirty="0" smtClean="0"/>
              <a:t> din </a:t>
            </a:r>
            <a:r>
              <a:rPr lang="en-US" dirty="0" err="1" smtClean="0"/>
              <a:t>cadrul</a:t>
            </a:r>
            <a:r>
              <a:rPr lang="en-US" dirty="0" smtClean="0"/>
              <a:t> </a:t>
            </a:r>
            <a:r>
              <a:rPr lang="en-US" dirty="0" err="1" smtClean="0"/>
              <a:t>firmei</a:t>
            </a:r>
            <a:r>
              <a:rPr lang="en-US" dirty="0" smtClean="0"/>
              <a:t>.</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p:cTn id="19" dur="2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0" dur="2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21" dur="2000" fill="hold"/>
                                        <p:tgtEl>
                                          <p:spTgt spid="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2" dur="2000" fill="hold"/>
                                        <p:tgtEl>
                                          <p:spTgt spid="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pPr algn="l"/>
            <a:r>
              <a:rPr lang="en-US" sz="3600" dirty="0" err="1" smtClean="0"/>
              <a:t>Entit</a:t>
            </a:r>
            <a:r>
              <a:rPr lang="ro-RO" sz="3600" dirty="0" err="1" smtClean="0"/>
              <a:t>ăţ</a:t>
            </a:r>
            <a:r>
              <a:rPr lang="en-US" sz="3600" dirty="0" err="1" smtClean="0"/>
              <a:t>i</a:t>
            </a:r>
            <a:r>
              <a:rPr lang="ro-RO" sz="3600" dirty="0" smtClean="0"/>
              <a:t>:</a:t>
            </a:r>
            <a:endParaRPr lang="ro-RO" sz="3600" dirty="0"/>
          </a:p>
        </p:txBody>
      </p:sp>
      <p:sp>
        <p:nvSpPr>
          <p:cNvPr id="3" name="Substituent conținut 2"/>
          <p:cNvSpPr>
            <a:spLocks noGrp="1"/>
          </p:cNvSpPr>
          <p:nvPr>
            <p:ph idx="1"/>
          </p:nvPr>
        </p:nvSpPr>
        <p:spPr/>
        <p:txBody>
          <a:bodyPr/>
          <a:lstStyle/>
          <a:p>
            <a:pPr>
              <a:buNone/>
            </a:pPr>
            <a:r>
              <a:rPr lang="ro-RO" dirty="0" smtClean="0"/>
              <a:t>		O </a:t>
            </a:r>
            <a:r>
              <a:rPr lang="ro-RO" b="1" u="sng" dirty="0" smtClean="0"/>
              <a:t>entitate </a:t>
            </a:r>
            <a:r>
              <a:rPr lang="ro-RO" dirty="0" smtClean="0"/>
              <a:t>este un lucru, obiect, persoană sau </a:t>
            </a:r>
            <a:r>
              <a:rPr lang="ro-RO" dirty="0" err="1" smtClean="0"/>
              <a:t>evrniment</a:t>
            </a:r>
            <a:r>
              <a:rPr lang="ro-RO" dirty="0" smtClean="0"/>
              <a:t> care are ca </a:t>
            </a:r>
            <a:r>
              <a:rPr lang="ro-RO" dirty="0" err="1" smtClean="0"/>
              <a:t>semnificatie</a:t>
            </a:r>
            <a:r>
              <a:rPr lang="ro-RO" dirty="0" smtClean="0"/>
              <a:t> pentru o afacere modelata, despre care trebuie sa colectam si sa memoram datele.</a:t>
            </a:r>
          </a:p>
          <a:p>
            <a:pPr>
              <a:buNone/>
            </a:pPr>
            <a:r>
              <a:rPr lang="ro-RO" dirty="0" smtClean="0"/>
              <a:t>		O entitate este reprezentată in ERD (</a:t>
            </a:r>
            <a:r>
              <a:rPr lang="ro-RO" b="1" dirty="0" err="1" smtClean="0"/>
              <a:t>E</a:t>
            </a:r>
            <a:r>
              <a:rPr lang="ro-RO" dirty="0" err="1" smtClean="0"/>
              <a:t>ntity</a:t>
            </a:r>
            <a:r>
              <a:rPr lang="ro-RO" dirty="0" smtClean="0"/>
              <a:t> </a:t>
            </a:r>
            <a:r>
              <a:rPr lang="ro-RO" b="1" dirty="0" err="1" smtClean="0"/>
              <a:t>R</a:t>
            </a:r>
            <a:r>
              <a:rPr lang="ro-RO" dirty="0" err="1" smtClean="0"/>
              <a:t>elationship</a:t>
            </a:r>
            <a:r>
              <a:rPr lang="ro-RO" dirty="0" smtClean="0"/>
              <a:t> </a:t>
            </a:r>
            <a:r>
              <a:rPr lang="ro-RO" b="1" dirty="0" err="1" smtClean="0"/>
              <a:t>D</a:t>
            </a:r>
            <a:r>
              <a:rPr lang="ro-RO" dirty="0" err="1" smtClean="0"/>
              <a:t>iagram</a:t>
            </a:r>
            <a:r>
              <a:rPr lang="ro-RO" dirty="0" smtClean="0"/>
              <a:t>) printr-un dreptunghi cu colţurile rotunjite.</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anim calcmode="lin" valueType="num">
                                      <p:cBhvr>
                                        <p:cTn id="16" dur="5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7"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grpId="0" nodeType="clickEffect">
                                  <p:stCondLst>
                                    <p:cond delay="0"/>
                                  </p:stCondLst>
                                  <p:iterate type="lt">
                                    <p:tmPct val="10000"/>
                                  </p:iterate>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anim calcmode="lin" valueType="num">
                                      <p:cBhvr>
                                        <p:cTn id="23" dur="5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r>
              <a:rPr lang="ro-RO" dirty="0" smtClean="0"/>
              <a:t>Exemple de entităţi si modul de reprezentare</a:t>
            </a:r>
            <a:endParaRPr lang="ro-RO" dirty="0"/>
          </a:p>
        </p:txBody>
      </p:sp>
      <p:sp>
        <p:nvSpPr>
          <p:cNvPr id="3" name="Substituent conținut 2"/>
          <p:cNvSpPr>
            <a:spLocks noGrp="1"/>
          </p:cNvSpPr>
          <p:nvPr>
            <p:ph idx="1"/>
          </p:nvPr>
        </p:nvSpPr>
        <p:spPr/>
        <p:txBody>
          <a:bodyPr/>
          <a:lstStyle/>
          <a:p>
            <a:pPr>
              <a:buNone/>
            </a:pPr>
            <a:endParaRPr lang="ro-RO" dirty="0" smtClean="0"/>
          </a:p>
          <a:p>
            <a:pPr>
              <a:buNone/>
            </a:pPr>
            <a:endParaRPr lang="ro-RO" dirty="0"/>
          </a:p>
          <a:p>
            <a:pPr>
              <a:buNone/>
            </a:pPr>
            <a:endParaRPr lang="ro-RO" dirty="0" smtClean="0"/>
          </a:p>
          <a:p>
            <a:pPr>
              <a:buNone/>
            </a:pPr>
            <a:r>
              <a:rPr lang="ro-RO" dirty="0"/>
              <a:t> </a:t>
            </a:r>
            <a:r>
              <a:rPr lang="ro-RO" dirty="0" smtClean="0"/>
              <a:t>                                      </a:t>
            </a:r>
            <a:endParaRPr lang="ro-RO" dirty="0"/>
          </a:p>
        </p:txBody>
      </p:sp>
      <p:sp>
        <p:nvSpPr>
          <p:cNvPr id="4" name="Dreptunghi rotunjit 3"/>
          <p:cNvSpPr/>
          <p:nvPr/>
        </p:nvSpPr>
        <p:spPr>
          <a:xfrm>
            <a:off x="1000100" y="1928802"/>
            <a:ext cx="1500198" cy="12858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o-RO" dirty="0" smtClean="0"/>
              <a:t>PROFESOR</a:t>
            </a:r>
            <a:endParaRPr lang="ro-RO" dirty="0"/>
          </a:p>
        </p:txBody>
      </p:sp>
      <p:sp>
        <p:nvSpPr>
          <p:cNvPr id="5" name="Dreptunghi rotunjit 4"/>
          <p:cNvSpPr/>
          <p:nvPr/>
        </p:nvSpPr>
        <p:spPr>
          <a:xfrm>
            <a:off x="3786182" y="2500306"/>
            <a:ext cx="1428760" cy="15716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o-RO" dirty="0" smtClean="0"/>
              <a:t>PACIENT</a:t>
            </a:r>
            <a:endParaRPr lang="ro-RO" dirty="0"/>
          </a:p>
        </p:txBody>
      </p:sp>
      <p:sp>
        <p:nvSpPr>
          <p:cNvPr id="6" name="Dreptunghi rotunjit 5"/>
          <p:cNvSpPr/>
          <p:nvPr/>
        </p:nvSpPr>
        <p:spPr>
          <a:xfrm>
            <a:off x="6072198" y="3571876"/>
            <a:ext cx="1143008" cy="1357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o-RO" dirty="0" smtClean="0"/>
              <a:t>ELEV</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fade">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39" presetClass="entr" presetSubtype="0" accel="10000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571480"/>
            <a:ext cx="8229600" cy="5554683"/>
          </a:xfrm>
        </p:spPr>
        <p:txBody>
          <a:bodyPr>
            <a:normAutofit fontScale="85000" lnSpcReduction="20000"/>
          </a:bodyPr>
          <a:lstStyle/>
          <a:p>
            <a:pPr>
              <a:buNone/>
            </a:pPr>
            <a:r>
              <a:rPr lang="ro-RO" dirty="0" smtClean="0"/>
              <a:t>		O entitate este de fapt o clasă de obiecte şi pentru orice entitate exista mai multe </a:t>
            </a:r>
            <a:r>
              <a:rPr lang="ro-RO" b="1" i="1" u="sng" dirty="0" smtClean="0"/>
              <a:t>instanţe </a:t>
            </a:r>
            <a:r>
              <a:rPr lang="ro-RO" dirty="0" smtClean="0"/>
              <a:t>ale </a:t>
            </a:r>
            <a:r>
              <a:rPr lang="ro-RO" dirty="0" err="1" smtClean="0"/>
              <a:t>sale.O</a:t>
            </a:r>
            <a:r>
              <a:rPr lang="ro-RO" dirty="0" smtClean="0"/>
              <a:t> </a:t>
            </a:r>
            <a:r>
              <a:rPr lang="ro-RO" dirty="0" err="1" smtClean="0"/>
              <a:t>instanta</a:t>
            </a:r>
            <a:r>
              <a:rPr lang="ro-RO" dirty="0" smtClean="0"/>
              <a:t> a unei </a:t>
            </a:r>
            <a:r>
              <a:rPr lang="ro-RO" dirty="0" err="1" smtClean="0"/>
              <a:t>entităti</a:t>
            </a:r>
            <a:r>
              <a:rPr lang="ro-RO" dirty="0" smtClean="0"/>
              <a:t> este un obiect, o persoană, eveniment, particular din clasa de obiecte care formează entitatea.</a:t>
            </a:r>
          </a:p>
          <a:p>
            <a:pPr>
              <a:buNone/>
            </a:pPr>
            <a:r>
              <a:rPr lang="ro-RO" dirty="0"/>
              <a:t>	</a:t>
            </a:r>
            <a:r>
              <a:rPr lang="ro-RO" dirty="0" smtClean="0"/>
              <a:t>	Un atribut poate fi </a:t>
            </a:r>
            <a:r>
              <a:rPr lang="ro-RO" b="1" dirty="0" smtClean="0"/>
              <a:t>obligatoriu </a:t>
            </a:r>
            <a:r>
              <a:rPr lang="ro-RO" dirty="0" smtClean="0"/>
              <a:t>sau </a:t>
            </a:r>
            <a:r>
              <a:rPr lang="ro-RO" b="1" dirty="0" err="1" smtClean="0"/>
              <a:t>opţional</a:t>
            </a:r>
            <a:r>
              <a:rPr lang="ro-RO" dirty="0" err="1" smtClean="0"/>
              <a:t>.Un</a:t>
            </a:r>
            <a:r>
              <a:rPr lang="ro-RO" dirty="0" smtClean="0"/>
              <a:t> atribut obligatoriu este precedat in ERD de un asterisc *, iar un atribut opţional va fi precedat de un cerculeţ 	.</a:t>
            </a:r>
          </a:p>
          <a:p>
            <a:pPr>
              <a:buNone/>
            </a:pPr>
            <a:r>
              <a:rPr lang="ro-RO" dirty="0" smtClean="0"/>
              <a:t>		Atributele care definesc in mod unic </a:t>
            </a:r>
            <a:r>
              <a:rPr lang="ro-RO" dirty="0" err="1" smtClean="0"/>
              <a:t>instantele</a:t>
            </a:r>
            <a:r>
              <a:rPr lang="ro-RO" dirty="0" smtClean="0"/>
              <a:t> unei </a:t>
            </a:r>
            <a:r>
              <a:rPr lang="ro-RO" dirty="0" err="1" smtClean="0"/>
              <a:t>entitaţi</a:t>
            </a:r>
            <a:r>
              <a:rPr lang="ro-RO" dirty="0" smtClean="0"/>
              <a:t> se numesc </a:t>
            </a:r>
            <a:r>
              <a:rPr lang="ro-RO" b="1" i="1" u="sng" dirty="0" smtClean="0"/>
              <a:t>identificatori unici</a:t>
            </a:r>
            <a:r>
              <a:rPr lang="ro-RO" dirty="0" smtClean="0"/>
              <a:t>(</a:t>
            </a:r>
            <a:r>
              <a:rPr lang="ro-RO" b="1" dirty="0" smtClean="0"/>
              <a:t>UID</a:t>
            </a:r>
            <a:r>
              <a:rPr lang="ro-RO" dirty="0" smtClean="0"/>
              <a:t>). Atributele din UID sunt </a:t>
            </a:r>
            <a:r>
              <a:rPr lang="ro-RO" b="1" dirty="0" err="1" smtClean="0"/>
              <a:t>intotdeauna</a:t>
            </a:r>
            <a:r>
              <a:rPr lang="ro-RO" b="1" dirty="0" smtClean="0"/>
              <a:t> obligatorii</a:t>
            </a:r>
            <a:r>
              <a:rPr lang="ro-RO" dirty="0" smtClean="0"/>
              <a:t>, acestea sunt precedate de semnul diez #(nu mai trebuie pus si un asterisc in fata acestor atribute).</a:t>
            </a:r>
            <a:endParaRPr lang="ro-RO" dirty="0"/>
          </a:p>
        </p:txBody>
      </p:sp>
      <p:sp>
        <p:nvSpPr>
          <p:cNvPr id="4" name="Oval 3"/>
          <p:cNvSpPr/>
          <p:nvPr/>
        </p:nvSpPr>
        <p:spPr>
          <a:xfrm>
            <a:off x="4929190" y="3357562"/>
            <a:ext cx="142876" cy="142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Exemplu:</a:t>
            </a:r>
            <a:endParaRPr lang="ro-RO" dirty="0"/>
          </a:p>
        </p:txBody>
      </p:sp>
      <p:sp>
        <p:nvSpPr>
          <p:cNvPr id="3" name="Substituent conținut 2"/>
          <p:cNvSpPr>
            <a:spLocks noGrp="1"/>
          </p:cNvSpPr>
          <p:nvPr>
            <p:ph idx="1"/>
          </p:nvPr>
        </p:nvSpPr>
        <p:spPr/>
        <p:txBody>
          <a:bodyPr/>
          <a:lstStyle/>
          <a:p>
            <a:pPr>
              <a:buNone/>
            </a:pPr>
            <a:r>
              <a:rPr lang="ro-RO" dirty="0" err="1" smtClean="0"/>
              <a:t>Entiatea</a:t>
            </a:r>
            <a:r>
              <a:rPr lang="ro-RO" dirty="0" smtClean="0"/>
              <a:t> Carte</a:t>
            </a:r>
          </a:p>
          <a:p>
            <a:pPr>
              <a:buNone/>
            </a:pPr>
            <a:endParaRPr lang="ro-RO" dirty="0"/>
          </a:p>
        </p:txBody>
      </p:sp>
      <p:sp>
        <p:nvSpPr>
          <p:cNvPr id="4" name="Dreptunghi rotunjit 3"/>
          <p:cNvSpPr/>
          <p:nvPr/>
        </p:nvSpPr>
        <p:spPr>
          <a:xfrm>
            <a:off x="2643174" y="2500306"/>
            <a:ext cx="1571636" cy="1714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o-RO" dirty="0" smtClean="0"/>
              <a:t>CARTE</a:t>
            </a:r>
            <a:endParaRPr lang="ro-RO" dirty="0"/>
          </a:p>
        </p:txBody>
      </p:sp>
      <p:sp>
        <p:nvSpPr>
          <p:cNvPr id="5" name="CasetăText 4"/>
          <p:cNvSpPr txBox="1"/>
          <p:nvPr/>
        </p:nvSpPr>
        <p:spPr>
          <a:xfrm>
            <a:off x="2786050" y="2928934"/>
            <a:ext cx="1285884" cy="1015663"/>
          </a:xfrm>
          <a:prstGeom prst="rect">
            <a:avLst/>
          </a:prstGeom>
          <a:noFill/>
        </p:spPr>
        <p:txBody>
          <a:bodyPr wrap="square" rtlCol="0">
            <a:spAutoFit/>
          </a:bodyPr>
          <a:lstStyle/>
          <a:p>
            <a:r>
              <a:rPr lang="ro-RO" sz="1000" dirty="0" smtClean="0"/>
              <a:t># titlu</a:t>
            </a:r>
          </a:p>
          <a:p>
            <a:r>
              <a:rPr lang="ro-RO" sz="1000" dirty="0" smtClean="0"/>
              <a:t>#  autor</a:t>
            </a:r>
          </a:p>
          <a:p>
            <a:r>
              <a:rPr lang="ro-RO" sz="1000" dirty="0" smtClean="0"/>
              <a:t># data_apariţiei</a:t>
            </a:r>
          </a:p>
          <a:p>
            <a:r>
              <a:rPr lang="ro-RO" sz="1000" dirty="0" smtClean="0"/>
              <a:t>*format</a:t>
            </a:r>
          </a:p>
          <a:p>
            <a:r>
              <a:rPr lang="ro-RO" sz="1000" dirty="0" smtClean="0"/>
              <a:t>*număr_pagini</a:t>
            </a:r>
          </a:p>
          <a:p>
            <a:endParaRPr lang="ro-RO"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strips(downLeft)">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868346"/>
          </a:xfrm>
        </p:spPr>
        <p:txBody>
          <a:bodyPr/>
          <a:lstStyle/>
          <a:p>
            <a:r>
              <a:rPr lang="ro-RO" dirty="0" smtClean="0"/>
              <a:t>Relaţii intre </a:t>
            </a:r>
            <a:r>
              <a:rPr lang="ro-RO" dirty="0" err="1" smtClean="0"/>
              <a:t>entitaţi</a:t>
            </a:r>
            <a:r>
              <a:rPr lang="ro-RO" dirty="0" smtClean="0"/>
              <a:t>:</a:t>
            </a:r>
            <a:endParaRPr lang="ro-RO" dirty="0"/>
          </a:p>
        </p:txBody>
      </p:sp>
      <p:sp>
        <p:nvSpPr>
          <p:cNvPr id="3" name="Substituent conținut 2"/>
          <p:cNvSpPr>
            <a:spLocks noGrp="1"/>
          </p:cNvSpPr>
          <p:nvPr>
            <p:ph idx="1"/>
          </p:nvPr>
        </p:nvSpPr>
        <p:spPr>
          <a:xfrm>
            <a:off x="457200" y="1142984"/>
            <a:ext cx="8229600" cy="4983179"/>
          </a:xfrm>
        </p:spPr>
        <p:txBody>
          <a:bodyPr>
            <a:normAutofit fontScale="92500"/>
          </a:bodyPr>
          <a:lstStyle/>
          <a:p>
            <a:pPr>
              <a:buNone/>
            </a:pPr>
            <a:r>
              <a:rPr lang="ro-RO" dirty="0" smtClean="0"/>
              <a:t>O </a:t>
            </a:r>
            <a:r>
              <a:rPr lang="ro-RO" b="1" i="1" dirty="0" err="1" smtClean="0"/>
              <a:t>relatie</a:t>
            </a:r>
            <a:r>
              <a:rPr lang="ro-RO" b="1" i="1" dirty="0" smtClean="0"/>
              <a:t> </a:t>
            </a:r>
            <a:r>
              <a:rPr lang="ro-RO" dirty="0" smtClean="0"/>
              <a:t>este o asociere, legătură, sau conexiune existentă intre entităţi şi care are o semnificaţie pentru afacerea modelată.</a:t>
            </a:r>
          </a:p>
          <a:p>
            <a:pPr>
              <a:buNone/>
            </a:pPr>
            <a:r>
              <a:rPr lang="ro-RO" dirty="0" smtClean="0"/>
              <a:t>Orice </a:t>
            </a:r>
            <a:r>
              <a:rPr lang="ro-RO" dirty="0" err="1" smtClean="0"/>
              <a:t>relatie</a:t>
            </a:r>
            <a:r>
              <a:rPr lang="ro-RO" dirty="0" smtClean="0"/>
              <a:t> este bidirecţională,legând doua entităţi sau o entitate cu ea însăşi.</a:t>
            </a:r>
          </a:p>
          <a:p>
            <a:pPr>
              <a:buNone/>
            </a:pPr>
            <a:r>
              <a:rPr lang="ro-RO" dirty="0" smtClean="0"/>
              <a:t>Orice relaţie este caracterizată de </a:t>
            </a:r>
            <a:r>
              <a:rPr lang="ro-RO" dirty="0" err="1" smtClean="0"/>
              <a:t>urmatoarele</a:t>
            </a:r>
            <a:r>
              <a:rPr lang="ro-RO" dirty="0" smtClean="0"/>
              <a:t> elemente:</a:t>
            </a:r>
          </a:p>
          <a:p>
            <a:pPr>
              <a:buFont typeface="Calibri" pitchFamily="34" charset="0"/>
              <a:buChar char="–"/>
            </a:pPr>
            <a:r>
              <a:rPr lang="ro-RO" dirty="0"/>
              <a:t> </a:t>
            </a:r>
            <a:r>
              <a:rPr lang="ro-RO" dirty="0" smtClean="0"/>
              <a:t>numele relaţiei</a:t>
            </a:r>
          </a:p>
          <a:p>
            <a:pPr>
              <a:buFont typeface="Calibri" pitchFamily="34" charset="0"/>
              <a:buChar char="–"/>
            </a:pPr>
            <a:r>
              <a:rPr lang="ro-RO" dirty="0"/>
              <a:t> </a:t>
            </a:r>
            <a:r>
              <a:rPr lang="ro-RO" dirty="0" smtClean="0"/>
              <a:t>opţionalitatea relaţiei</a:t>
            </a:r>
          </a:p>
          <a:p>
            <a:pPr>
              <a:buFont typeface="Calibri" pitchFamily="34" charset="0"/>
              <a:buChar char="–"/>
            </a:pPr>
            <a:r>
              <a:rPr lang="ro-RO" dirty="0"/>
              <a:t> </a:t>
            </a:r>
            <a:r>
              <a:rPr lang="ro-RO" dirty="0" smtClean="0"/>
              <a:t>gradul (cardinalitatea) relaţiei</a:t>
            </a:r>
            <a:endParaRPr lang="ro-R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4)">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4)">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heel(4)">
                                      <p:cBhvr>
                                        <p:cTn id="27" dur="1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heel(4)">
                                      <p:cBhvr>
                                        <p:cTn id="32" dur="1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heel(4)">
                                      <p:cBhvr>
                                        <p:cTn id="3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Tipuri de </a:t>
            </a:r>
            <a:r>
              <a:rPr lang="ro-RO" dirty="0" err="1" smtClean="0"/>
              <a:t>relatii</a:t>
            </a:r>
            <a:r>
              <a:rPr lang="ro-RO" dirty="0" smtClean="0"/>
              <a:t>:</a:t>
            </a:r>
            <a:endParaRPr lang="ro-RO" dirty="0"/>
          </a:p>
        </p:txBody>
      </p:sp>
      <p:sp>
        <p:nvSpPr>
          <p:cNvPr id="3" name="Substituent conținut 2"/>
          <p:cNvSpPr>
            <a:spLocks noGrp="1"/>
          </p:cNvSpPr>
          <p:nvPr>
            <p:ph idx="1"/>
          </p:nvPr>
        </p:nvSpPr>
        <p:spPr>
          <a:xfrm>
            <a:off x="457200" y="1428736"/>
            <a:ext cx="8229600" cy="4697427"/>
          </a:xfrm>
        </p:spPr>
        <p:txBody>
          <a:bodyPr/>
          <a:lstStyle/>
          <a:p>
            <a:pPr>
              <a:buFont typeface="Wingdings" pitchFamily="2" charset="2"/>
              <a:buChar char="v"/>
            </a:pPr>
            <a:r>
              <a:rPr lang="ro-RO" b="1" dirty="0" smtClean="0"/>
              <a:t>Relaţii </a:t>
            </a:r>
            <a:r>
              <a:rPr lang="ro-RO" b="1" dirty="0" err="1" smtClean="0"/>
              <a:t>one-to-one</a:t>
            </a:r>
            <a:r>
              <a:rPr lang="ro-RO" b="1" dirty="0" smtClean="0"/>
              <a:t> – </a:t>
            </a:r>
            <a:r>
              <a:rPr lang="ro-RO" dirty="0" smtClean="0"/>
              <a:t>o instanţă si numai una a acestei entităţi este in relaţie cu o instanţă a celeilalte entităţi. </a:t>
            </a:r>
          </a:p>
        </p:txBody>
      </p:sp>
      <p:sp>
        <p:nvSpPr>
          <p:cNvPr id="4" name="Dreptunghi rotunjit 3"/>
          <p:cNvSpPr/>
          <p:nvPr/>
        </p:nvSpPr>
        <p:spPr>
          <a:xfrm>
            <a:off x="714348" y="3786190"/>
            <a:ext cx="1785950"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INTREBARE</a:t>
            </a:r>
            <a:endParaRPr lang="ro-RO" dirty="0"/>
          </a:p>
        </p:txBody>
      </p:sp>
      <p:sp>
        <p:nvSpPr>
          <p:cNvPr id="5" name="Dreptunghi rotunjit 4"/>
          <p:cNvSpPr/>
          <p:nvPr/>
        </p:nvSpPr>
        <p:spPr>
          <a:xfrm>
            <a:off x="3286116" y="3857628"/>
            <a:ext cx="1285884"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RASPUNS CORECT</a:t>
            </a:r>
            <a:endParaRPr lang="ro-RO" dirty="0"/>
          </a:p>
        </p:txBody>
      </p:sp>
      <p:cxnSp>
        <p:nvCxnSpPr>
          <p:cNvPr id="7" name="Conector drept 6"/>
          <p:cNvCxnSpPr>
            <a:stCxn id="4" idx="3"/>
            <a:endCxn id="5" idx="1"/>
          </p:cNvCxnSpPr>
          <p:nvPr/>
        </p:nvCxnSpPr>
        <p:spPr>
          <a:xfrm>
            <a:off x="2500298" y="4036223"/>
            <a:ext cx="785818" cy="71438"/>
          </a:xfrm>
          <a:prstGeom prst="line">
            <a:avLst/>
          </a:prstGeom>
        </p:spPr>
        <p:style>
          <a:lnRef idx="1">
            <a:schemeClr val="accent1"/>
          </a:lnRef>
          <a:fillRef idx="0">
            <a:schemeClr val="accent1"/>
          </a:fillRef>
          <a:effectRef idx="0">
            <a:schemeClr val="accent1"/>
          </a:effectRef>
          <a:fontRef idx="minor">
            <a:schemeClr val="tx1"/>
          </a:fontRef>
        </p:style>
      </p:cxnSp>
      <p:sp>
        <p:nvSpPr>
          <p:cNvPr id="8" name="Dreptunghi rotunjit 7"/>
          <p:cNvSpPr/>
          <p:nvPr/>
        </p:nvSpPr>
        <p:spPr>
          <a:xfrm>
            <a:off x="928662" y="4714884"/>
            <a:ext cx="1714512" cy="357190"/>
          </a:xfrm>
          <a:prstGeom prst="roundRect">
            <a:avLst>
              <a:gd name="adj" fmla="val 14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PERSOANA</a:t>
            </a:r>
            <a:endParaRPr lang="ro-RO" dirty="0"/>
          </a:p>
        </p:txBody>
      </p:sp>
      <p:sp>
        <p:nvSpPr>
          <p:cNvPr id="9" name="CasetăText 8"/>
          <p:cNvSpPr txBox="1"/>
          <p:nvPr/>
        </p:nvSpPr>
        <p:spPr>
          <a:xfrm>
            <a:off x="2500298" y="3857628"/>
            <a:ext cx="571504" cy="246221"/>
          </a:xfrm>
          <a:prstGeom prst="rect">
            <a:avLst/>
          </a:prstGeom>
          <a:noFill/>
        </p:spPr>
        <p:txBody>
          <a:bodyPr wrap="square" rtlCol="0">
            <a:spAutoFit/>
          </a:bodyPr>
          <a:lstStyle/>
          <a:p>
            <a:r>
              <a:rPr lang="ro-RO" sz="1000" dirty="0" smtClean="0"/>
              <a:t>are</a:t>
            </a:r>
            <a:endParaRPr lang="ro-RO" sz="1000" dirty="0"/>
          </a:p>
        </p:txBody>
      </p:sp>
      <p:sp>
        <p:nvSpPr>
          <p:cNvPr id="10" name="CasetăText 9"/>
          <p:cNvSpPr txBox="1"/>
          <p:nvPr/>
        </p:nvSpPr>
        <p:spPr>
          <a:xfrm>
            <a:off x="2714612" y="4143380"/>
            <a:ext cx="538930" cy="246221"/>
          </a:xfrm>
          <a:prstGeom prst="rect">
            <a:avLst/>
          </a:prstGeom>
          <a:noFill/>
        </p:spPr>
        <p:txBody>
          <a:bodyPr wrap="none" rtlCol="0">
            <a:spAutoFit/>
          </a:bodyPr>
          <a:lstStyle/>
          <a:p>
            <a:r>
              <a:rPr lang="ro-RO" sz="1000" dirty="0" smtClean="0"/>
              <a:t>pentru</a:t>
            </a:r>
            <a:endParaRPr lang="ro-RO" sz="1000" dirty="0"/>
          </a:p>
        </p:txBody>
      </p:sp>
      <p:sp>
        <p:nvSpPr>
          <p:cNvPr id="11" name="Dreptunghi rotunjit 10"/>
          <p:cNvSpPr/>
          <p:nvPr/>
        </p:nvSpPr>
        <p:spPr>
          <a:xfrm>
            <a:off x="3786182" y="4714884"/>
            <a:ext cx="1500198"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PROFESOR</a:t>
            </a:r>
            <a:endParaRPr lang="ro-RO" dirty="0"/>
          </a:p>
        </p:txBody>
      </p:sp>
      <p:cxnSp>
        <p:nvCxnSpPr>
          <p:cNvPr id="21" name="Conector drept 20"/>
          <p:cNvCxnSpPr/>
          <p:nvPr/>
        </p:nvCxnSpPr>
        <p:spPr>
          <a:xfrm>
            <a:off x="2643174" y="492919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ector drept 24"/>
          <p:cNvCxnSpPr/>
          <p:nvPr/>
        </p:nvCxnSpPr>
        <p:spPr>
          <a:xfrm>
            <a:off x="2857488" y="4929198"/>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ector drept 32"/>
          <p:cNvCxnSpPr/>
          <p:nvPr/>
        </p:nvCxnSpPr>
        <p:spPr>
          <a:xfrm>
            <a:off x="3144034" y="4929198"/>
            <a:ext cx="14208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Conector drept 38"/>
          <p:cNvCxnSpPr/>
          <p:nvPr/>
        </p:nvCxnSpPr>
        <p:spPr>
          <a:xfrm>
            <a:off x="3286116" y="4929198"/>
            <a:ext cx="6429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40" name="CasetăText 39"/>
          <p:cNvSpPr txBox="1"/>
          <p:nvPr/>
        </p:nvSpPr>
        <p:spPr>
          <a:xfrm>
            <a:off x="2643174" y="4714884"/>
            <a:ext cx="405880" cy="246221"/>
          </a:xfrm>
          <a:prstGeom prst="rect">
            <a:avLst/>
          </a:prstGeom>
          <a:noFill/>
        </p:spPr>
        <p:txBody>
          <a:bodyPr wrap="none" rtlCol="0">
            <a:spAutoFit/>
          </a:bodyPr>
          <a:lstStyle/>
          <a:p>
            <a:r>
              <a:rPr lang="ro-RO" sz="1000" dirty="0" smtClean="0"/>
              <a:t>este</a:t>
            </a:r>
            <a:endParaRPr lang="ro-RO" sz="1000" dirty="0"/>
          </a:p>
        </p:txBody>
      </p:sp>
      <p:sp>
        <p:nvSpPr>
          <p:cNvPr id="41" name="CasetăText 40"/>
          <p:cNvSpPr txBox="1"/>
          <p:nvPr/>
        </p:nvSpPr>
        <p:spPr>
          <a:xfrm>
            <a:off x="3357554" y="4857760"/>
            <a:ext cx="405880" cy="246221"/>
          </a:xfrm>
          <a:prstGeom prst="rect">
            <a:avLst/>
          </a:prstGeom>
          <a:noFill/>
        </p:spPr>
        <p:txBody>
          <a:bodyPr wrap="none" rtlCol="0">
            <a:spAutoFit/>
          </a:bodyPr>
          <a:lstStyle/>
          <a:p>
            <a:r>
              <a:rPr lang="ro-RO" sz="1000" dirty="0" smtClean="0"/>
              <a:t>este</a:t>
            </a:r>
            <a:endParaRPr lang="ro-RO" sz="1000" dirty="0"/>
          </a:p>
        </p:txBody>
      </p:sp>
      <p:sp>
        <p:nvSpPr>
          <p:cNvPr id="42" name="Dreptunghi rotunjit 41"/>
          <p:cNvSpPr/>
          <p:nvPr/>
        </p:nvSpPr>
        <p:spPr>
          <a:xfrm>
            <a:off x="857224" y="5357826"/>
            <a:ext cx="1857388"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LOC DE PARCARE</a:t>
            </a:r>
            <a:endParaRPr lang="ro-RO" dirty="0"/>
          </a:p>
        </p:txBody>
      </p:sp>
      <p:sp>
        <p:nvSpPr>
          <p:cNvPr id="43" name="Dreptunghi rotunjit 42"/>
          <p:cNvSpPr/>
          <p:nvPr/>
        </p:nvSpPr>
        <p:spPr>
          <a:xfrm>
            <a:off x="4071934" y="5500702"/>
            <a:ext cx="1357322"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MAŞINĂ</a:t>
            </a:r>
            <a:endParaRPr lang="ro-RO" dirty="0"/>
          </a:p>
        </p:txBody>
      </p:sp>
      <p:cxnSp>
        <p:nvCxnSpPr>
          <p:cNvPr id="46" name="Conector drept 45"/>
          <p:cNvCxnSpPr/>
          <p:nvPr/>
        </p:nvCxnSpPr>
        <p:spPr>
          <a:xfrm>
            <a:off x="3214678" y="564357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Conector drept 47"/>
          <p:cNvCxnSpPr/>
          <p:nvPr/>
        </p:nvCxnSpPr>
        <p:spPr>
          <a:xfrm>
            <a:off x="3500430" y="5643578"/>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Conector drept 49"/>
          <p:cNvCxnSpPr/>
          <p:nvPr/>
        </p:nvCxnSpPr>
        <p:spPr>
          <a:xfrm rot="10800000">
            <a:off x="3859208" y="5643578"/>
            <a:ext cx="21272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Conector drept 51"/>
          <p:cNvCxnSpPr/>
          <p:nvPr/>
        </p:nvCxnSpPr>
        <p:spPr>
          <a:xfrm>
            <a:off x="2928926" y="5643578"/>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Conector drept 53"/>
          <p:cNvCxnSpPr/>
          <p:nvPr/>
        </p:nvCxnSpPr>
        <p:spPr>
          <a:xfrm>
            <a:off x="2714612" y="5643578"/>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68" name="CasetăText 67"/>
          <p:cNvSpPr txBox="1"/>
          <p:nvPr/>
        </p:nvSpPr>
        <p:spPr>
          <a:xfrm>
            <a:off x="2714612" y="5357826"/>
            <a:ext cx="705642" cy="246221"/>
          </a:xfrm>
          <a:prstGeom prst="rect">
            <a:avLst/>
          </a:prstGeom>
          <a:noFill/>
        </p:spPr>
        <p:txBody>
          <a:bodyPr wrap="none" rtlCol="0">
            <a:spAutoFit/>
          </a:bodyPr>
          <a:lstStyle/>
          <a:p>
            <a:r>
              <a:rPr lang="ro-RO" sz="1000" dirty="0"/>
              <a:t>o</a:t>
            </a:r>
            <a:r>
              <a:rPr lang="ro-RO" sz="1000" dirty="0" smtClean="0"/>
              <a:t>cupat de</a:t>
            </a:r>
            <a:endParaRPr lang="ro-RO" sz="1000" dirty="0"/>
          </a:p>
        </p:txBody>
      </p:sp>
      <p:sp>
        <p:nvSpPr>
          <p:cNvPr id="69" name="CasetăText 68"/>
          <p:cNvSpPr txBox="1"/>
          <p:nvPr/>
        </p:nvSpPr>
        <p:spPr>
          <a:xfrm>
            <a:off x="3571868" y="5643579"/>
            <a:ext cx="502061" cy="246221"/>
          </a:xfrm>
          <a:prstGeom prst="rect">
            <a:avLst/>
          </a:prstGeom>
          <a:noFill/>
        </p:spPr>
        <p:txBody>
          <a:bodyPr wrap="square" rtlCol="0">
            <a:spAutoFit/>
          </a:bodyPr>
          <a:lstStyle/>
          <a:p>
            <a:r>
              <a:rPr lang="ro-RO" sz="1000" dirty="0" smtClean="0"/>
              <a:t>ocupa</a:t>
            </a:r>
            <a:endParaRPr lang="ro-RO"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ă">
  <a:themeElements>
    <a:clrScheme name="Vervă">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ă">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ă">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287</TotalTime>
  <Words>899</Words>
  <Application>Microsoft Office PowerPoint</Application>
  <PresentationFormat>Expunere pe ecran (4:3)</PresentationFormat>
  <Paragraphs>117</Paragraphs>
  <Slides>21</Slides>
  <Notes>0</Notes>
  <HiddenSlides>0</HiddenSlides>
  <MMClips>0</MMClips>
  <ScaleCrop>false</ScaleCrop>
  <HeadingPairs>
    <vt:vector size="4" baseType="variant">
      <vt:variant>
        <vt:lpstr>Temă</vt:lpstr>
      </vt:variant>
      <vt:variant>
        <vt:i4>1</vt:i4>
      </vt:variant>
      <vt:variant>
        <vt:lpstr>Titluri diapozitive</vt:lpstr>
      </vt:variant>
      <vt:variant>
        <vt:i4>21</vt:i4>
      </vt:variant>
    </vt:vector>
  </HeadingPairs>
  <TitlesOfParts>
    <vt:vector size="22" baseType="lpstr">
      <vt:lpstr>Vervă</vt:lpstr>
      <vt:lpstr>Proiect</vt:lpstr>
      <vt:lpstr>Firma IT</vt:lpstr>
      <vt:lpstr>Modul de implementare:</vt:lpstr>
      <vt:lpstr>Entităţi:</vt:lpstr>
      <vt:lpstr>Exemple de entităţi si modul de reprezentare</vt:lpstr>
      <vt:lpstr>Diapozitivul 6</vt:lpstr>
      <vt:lpstr>Exemplu:</vt:lpstr>
      <vt:lpstr>Relaţii intre entitaţi:</vt:lpstr>
      <vt:lpstr>Tipuri de relatii:</vt:lpstr>
      <vt:lpstr>Diapozitivul 10</vt:lpstr>
      <vt:lpstr>Diapozitivul 11</vt:lpstr>
      <vt:lpstr>Modelarea datelor istorice:</vt:lpstr>
      <vt:lpstr>Formele entităţilor:</vt:lpstr>
      <vt:lpstr>Diapozitivul 14</vt:lpstr>
      <vt:lpstr>Diapozitivul 15</vt:lpstr>
      <vt:lpstr>Maparea relaţiilor:</vt:lpstr>
      <vt:lpstr>Diapozitivul 17</vt:lpstr>
      <vt:lpstr>Diapozitivul 18</vt:lpstr>
      <vt:lpstr>Tipuri şi subtipuri</vt:lpstr>
      <vt:lpstr>Relaţii exclusive(arce)</vt:lpstr>
      <vt:lpstr>MODELAREA DATELOR ISTORICE </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Firma IT</dc:title>
  <dc:creator>user</dc:creator>
  <cp:lastModifiedBy>user</cp:lastModifiedBy>
  <cp:revision>27</cp:revision>
  <dcterms:created xsi:type="dcterms:W3CDTF">2010-11-23T11:18:07Z</dcterms:created>
  <dcterms:modified xsi:type="dcterms:W3CDTF">2010-11-30T12:41:21Z</dcterms:modified>
</cp:coreProperties>
</file>