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6" r:id="rId13"/>
    <p:sldId id="277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84" autoAdjust="0"/>
    <p:restoredTop sz="94660"/>
  </p:normalViewPr>
  <p:slideViewPr>
    <p:cSldViewPr>
      <p:cViewPr varScale="1">
        <p:scale>
          <a:sx n="87" d="100"/>
          <a:sy n="87" d="100"/>
        </p:scale>
        <p:origin x="-7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9515E-F9A2-4FC0-90BB-2EFA72A97BA0}" type="datetimeFigureOut">
              <a:rPr lang="ro-RO" smtClean="0"/>
              <a:pPr/>
              <a:t>29.11.2010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91D8D-8E9B-48B4-91A7-4D9D8ED9F968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/>
              <a:t>AEROPORT</a:t>
            </a:r>
            <a:br>
              <a:rPr lang="ro-RO" dirty="0" smtClean="0"/>
            </a:b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Maparea </a:t>
            </a:r>
            <a:r>
              <a:rPr lang="ro-RO" dirty="0" err="1" smtClean="0"/>
              <a:t>realatiilor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b="1" dirty="0" err="1"/>
              <a:t>Maparea</a:t>
            </a:r>
            <a:r>
              <a:rPr lang="en-US" sz="1800" b="1" dirty="0"/>
              <a:t> </a:t>
            </a:r>
            <a:r>
              <a:rPr lang="en-US" sz="1800" b="1" dirty="0" err="1"/>
              <a:t>relatiilor</a:t>
            </a:r>
            <a:r>
              <a:rPr lang="en-US" sz="1800" b="1" dirty="0"/>
              <a:t> </a:t>
            </a:r>
            <a:r>
              <a:rPr lang="en-US" sz="1800" b="1" dirty="0" err="1"/>
              <a:t>ono</a:t>
            </a:r>
            <a:r>
              <a:rPr lang="en-US" sz="1800" b="1" dirty="0"/>
              <a:t>-to-many</a:t>
            </a:r>
            <a:r>
              <a:rPr lang="en-US" sz="1800" b="1" dirty="0" smtClean="0"/>
              <a:t>:</a:t>
            </a:r>
            <a:endParaRPr lang="ro-RO" sz="1800" b="1" dirty="0" smtClean="0"/>
          </a:p>
          <a:p>
            <a:pPr>
              <a:buNone/>
            </a:pPr>
            <a:r>
              <a:rPr lang="ro-RO" sz="1800" dirty="0" smtClean="0"/>
              <a:t>Exemplu</a:t>
            </a:r>
            <a:r>
              <a:rPr lang="en-US" sz="1800" dirty="0" smtClean="0"/>
              <a:t>:</a:t>
            </a:r>
          </a:p>
          <a:p>
            <a:pPr>
              <a:buNone/>
            </a:pPr>
            <a:endParaRPr lang="ro-RO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/>
              <a:t>In </a:t>
            </a:r>
            <a:r>
              <a:rPr lang="en-US" sz="1800" dirty="0" err="1"/>
              <a:t>general,la</a:t>
            </a:r>
            <a:r>
              <a:rPr lang="en-US" sz="1800" dirty="0"/>
              <a:t> </a:t>
            </a:r>
            <a:r>
              <a:rPr lang="en-US" sz="1800" dirty="0" err="1"/>
              <a:t>mapare</a:t>
            </a:r>
            <a:r>
              <a:rPr lang="en-US" sz="1800" dirty="0"/>
              <a:t> </a:t>
            </a:r>
            <a:r>
              <a:rPr lang="en-US" sz="1800" dirty="0" err="1"/>
              <a:t>unei</a:t>
            </a:r>
            <a:r>
              <a:rPr lang="en-US" sz="1800" dirty="0"/>
              <a:t> </a:t>
            </a:r>
            <a:r>
              <a:rPr lang="en-US" sz="1800" dirty="0" err="1"/>
              <a:t>relatii</a:t>
            </a:r>
            <a:r>
              <a:rPr lang="en-US" sz="1800" dirty="0"/>
              <a:t> many-to-</a:t>
            </a:r>
            <a:r>
              <a:rPr lang="en-US" sz="1800" dirty="0" err="1"/>
              <a:t>many,vom</a:t>
            </a:r>
            <a:r>
              <a:rPr lang="en-US" sz="1800" dirty="0"/>
              <a:t> introduce in </a:t>
            </a:r>
            <a:r>
              <a:rPr lang="en-US" sz="1800" dirty="0" err="1" smtClean="0"/>
              <a:t>tabela</a:t>
            </a:r>
            <a:r>
              <a:rPr lang="en-US" sz="1800" dirty="0" smtClean="0"/>
              <a:t> </a:t>
            </a:r>
            <a:r>
              <a:rPr lang="en-US" sz="1800" dirty="0" err="1" smtClean="0"/>
              <a:t>corespunzatoare</a:t>
            </a:r>
            <a:r>
              <a:rPr lang="en-US" sz="1800" dirty="0" smtClean="0"/>
              <a:t> </a:t>
            </a:r>
            <a:r>
              <a:rPr lang="en-US" sz="1800" dirty="0" err="1"/>
              <a:t>entitatii</a:t>
            </a:r>
            <a:r>
              <a:rPr lang="en-US" sz="1800" dirty="0"/>
              <a:t> de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partea</a:t>
            </a:r>
            <a:r>
              <a:rPr lang="en-US" sz="1800" dirty="0"/>
              <a:t> many a </a:t>
            </a:r>
            <a:r>
              <a:rPr lang="en-US" sz="1800" dirty="0" err="1"/>
              <a:t>relatiei</a:t>
            </a:r>
            <a:r>
              <a:rPr lang="en-US" sz="1800" dirty="0"/>
              <a:t>, </a:t>
            </a:r>
            <a:r>
              <a:rPr lang="en-US" sz="1800" dirty="0" err="1"/>
              <a:t>cheia</a:t>
            </a:r>
            <a:r>
              <a:rPr lang="en-US" sz="1800" dirty="0"/>
              <a:t> </a:t>
            </a:r>
            <a:r>
              <a:rPr lang="en-US" sz="1800" dirty="0" err="1"/>
              <a:t>primara</a:t>
            </a:r>
            <a:r>
              <a:rPr lang="en-US" sz="1800" dirty="0"/>
              <a:t> a </a:t>
            </a:r>
            <a:r>
              <a:rPr lang="en-US" sz="1800" dirty="0" err="1"/>
              <a:t>entitatii</a:t>
            </a:r>
            <a:r>
              <a:rPr lang="en-US" sz="1800" dirty="0"/>
              <a:t> de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partea</a:t>
            </a:r>
            <a:r>
              <a:rPr lang="en-US" sz="1800" dirty="0"/>
              <a:t> one a </a:t>
            </a:r>
            <a:r>
              <a:rPr lang="en-US" sz="1800" dirty="0" err="1"/>
              <a:t>relatiei</a:t>
            </a:r>
            <a:r>
              <a:rPr lang="en-US" sz="1800" dirty="0"/>
              <a:t>.</a:t>
            </a:r>
            <a:endParaRPr lang="ro-RO" sz="1800" dirty="0"/>
          </a:p>
          <a:p>
            <a:pPr>
              <a:buNone/>
            </a:pPr>
            <a:endParaRPr lang="ro-RO" sz="1800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428596" y="2357430"/>
            <a:ext cx="1571636" cy="257176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Jucator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nr_legitimatie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data_nasterii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adresa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telefon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*email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3929058" y="2357430"/>
            <a:ext cx="1500198" cy="207170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Echipa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#cod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localitate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emblema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adresa_club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drept 8"/>
          <p:cNvCxnSpPr/>
          <p:nvPr/>
        </p:nvCxnSpPr>
        <p:spPr>
          <a:xfrm>
            <a:off x="2928926" y="3357562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14"/>
          <p:cNvCxnSpPr/>
          <p:nvPr/>
        </p:nvCxnSpPr>
        <p:spPr>
          <a:xfrm>
            <a:off x="2000232" y="335756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/>
          <p:cNvCxnSpPr/>
          <p:nvPr/>
        </p:nvCxnSpPr>
        <p:spPr>
          <a:xfrm rot="10800000">
            <a:off x="2000232" y="3214686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rept 22"/>
          <p:cNvCxnSpPr/>
          <p:nvPr/>
        </p:nvCxnSpPr>
        <p:spPr>
          <a:xfrm rot="10800000" flipV="1">
            <a:off x="2000232" y="3357562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/>
          <p:cNvCxnSpPr/>
          <p:nvPr/>
        </p:nvCxnSpPr>
        <p:spPr>
          <a:xfrm>
            <a:off x="2285984" y="335756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rept 26"/>
          <p:cNvCxnSpPr/>
          <p:nvPr/>
        </p:nvCxnSpPr>
        <p:spPr>
          <a:xfrm>
            <a:off x="2500298" y="335756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rept 28"/>
          <p:cNvCxnSpPr/>
          <p:nvPr/>
        </p:nvCxnSpPr>
        <p:spPr>
          <a:xfrm>
            <a:off x="2714612" y="335756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b="1" dirty="0" err="1"/>
              <a:t>Maparea</a:t>
            </a:r>
            <a:r>
              <a:rPr lang="en-US" sz="1800" b="1" dirty="0"/>
              <a:t> </a:t>
            </a:r>
            <a:r>
              <a:rPr lang="en-US" sz="1800" b="1" dirty="0" err="1"/>
              <a:t>relatiilor</a:t>
            </a:r>
            <a:r>
              <a:rPr lang="en-US" sz="1800" b="1" dirty="0"/>
              <a:t> </a:t>
            </a:r>
            <a:r>
              <a:rPr lang="en-US" sz="1800" b="1" dirty="0" err="1"/>
              <a:t>ono</a:t>
            </a:r>
            <a:r>
              <a:rPr lang="en-US" sz="1800" b="1" dirty="0"/>
              <a:t>-to-one</a:t>
            </a:r>
            <a:r>
              <a:rPr lang="en-US" sz="1800" b="1" dirty="0" smtClean="0"/>
              <a:t>:</a:t>
            </a:r>
          </a:p>
          <a:p>
            <a:pPr>
              <a:buNone/>
            </a:pPr>
            <a:r>
              <a:rPr lang="en-US" sz="1800" b="1" dirty="0" err="1" smtClean="0"/>
              <a:t>Exemplu</a:t>
            </a:r>
            <a:r>
              <a:rPr lang="en-US" sz="1800" b="1" dirty="0" smtClean="0"/>
              <a:t>:</a:t>
            </a:r>
            <a:endParaRPr lang="en-US" sz="1800" b="1" dirty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/>
          </a:p>
          <a:p>
            <a:pPr>
              <a:buNone/>
            </a:pPr>
            <a:r>
              <a:rPr lang="en-US" sz="1800" dirty="0" err="1"/>
              <a:t>Uneori</a:t>
            </a:r>
            <a:r>
              <a:rPr lang="en-US" sz="1800" dirty="0"/>
              <a:t> </a:t>
            </a:r>
            <a:r>
              <a:rPr lang="en-US" sz="1800" dirty="0" err="1"/>
              <a:t>este</a:t>
            </a:r>
            <a:r>
              <a:rPr lang="en-US" sz="1800" dirty="0"/>
              <a:t> </a:t>
            </a:r>
            <a:r>
              <a:rPr lang="en-US" sz="1800" dirty="0" err="1"/>
              <a:t>convenabil</a:t>
            </a:r>
            <a:r>
              <a:rPr lang="en-US" sz="1800" dirty="0"/>
              <a:t> </a:t>
            </a:r>
            <a:r>
              <a:rPr lang="en-US" sz="1800" dirty="0" err="1"/>
              <a:t>sa</a:t>
            </a:r>
            <a:r>
              <a:rPr lang="en-US" sz="1800" dirty="0"/>
              <a:t> </a:t>
            </a:r>
            <a:r>
              <a:rPr lang="en-US" sz="1800" dirty="0" err="1"/>
              <a:t>memoram</a:t>
            </a:r>
            <a:r>
              <a:rPr lang="en-US" sz="1800" dirty="0"/>
              <a:t> </a:t>
            </a:r>
            <a:r>
              <a:rPr lang="en-US" sz="1800" dirty="0" err="1"/>
              <a:t>cheia</a:t>
            </a:r>
            <a:r>
              <a:rPr lang="en-US" sz="1800" dirty="0"/>
              <a:t> </a:t>
            </a:r>
            <a:r>
              <a:rPr lang="en-US" sz="1800" dirty="0" err="1"/>
              <a:t>straina</a:t>
            </a:r>
            <a:r>
              <a:rPr lang="en-US" sz="1800" dirty="0"/>
              <a:t> in </a:t>
            </a:r>
            <a:r>
              <a:rPr lang="en-US" sz="1800" dirty="0" err="1"/>
              <a:t>ambele</a:t>
            </a:r>
            <a:r>
              <a:rPr lang="en-US" sz="1800" dirty="0"/>
              <a:t> </a:t>
            </a:r>
            <a:r>
              <a:rPr lang="en-US" sz="1800" dirty="0" err="1"/>
              <a:t>parti</a:t>
            </a:r>
            <a:r>
              <a:rPr lang="en-US" sz="1800" dirty="0"/>
              <a:t> ale </a:t>
            </a:r>
            <a:r>
              <a:rPr lang="en-US" sz="1800" dirty="0" err="1"/>
              <a:t>relatiei,in</a:t>
            </a:r>
            <a:r>
              <a:rPr lang="en-US" sz="1800" dirty="0"/>
              <a:t> </a:t>
            </a:r>
            <a:r>
              <a:rPr lang="en-US" sz="1800" dirty="0" err="1"/>
              <a:t>exemplul</a:t>
            </a:r>
            <a:r>
              <a:rPr lang="en-US" sz="1800" dirty="0"/>
              <a:t> </a:t>
            </a:r>
            <a:r>
              <a:rPr lang="en-US" sz="1800" dirty="0" err="1"/>
              <a:t>nostru</a:t>
            </a:r>
            <a:r>
              <a:rPr lang="en-US" sz="1800" dirty="0"/>
              <a:t> </a:t>
            </a:r>
            <a:r>
              <a:rPr lang="en-US" sz="1800" dirty="0" err="1"/>
              <a:t>pentru</a:t>
            </a:r>
            <a:r>
              <a:rPr lang="en-US" sz="1800" dirty="0"/>
              <a:t> </a:t>
            </a:r>
            <a:r>
              <a:rPr lang="en-US" sz="1800" dirty="0" err="1"/>
              <a:t>fiecare</a:t>
            </a:r>
            <a:r>
              <a:rPr lang="en-US" sz="1800" dirty="0"/>
              <a:t> </a:t>
            </a:r>
            <a:r>
              <a:rPr lang="en-US" sz="1800" dirty="0" err="1"/>
              <a:t>pasaport</a:t>
            </a:r>
            <a:r>
              <a:rPr lang="en-US" sz="1800" dirty="0"/>
              <a:t> </a:t>
            </a:r>
            <a:r>
              <a:rPr lang="en-US" sz="1800" dirty="0" err="1"/>
              <a:t>sa</a:t>
            </a:r>
            <a:r>
              <a:rPr lang="en-US" sz="1800" dirty="0"/>
              <a:t> </a:t>
            </a:r>
            <a:r>
              <a:rPr lang="en-US" sz="1800" dirty="0" err="1"/>
              <a:t>memoram</a:t>
            </a:r>
            <a:r>
              <a:rPr lang="en-US" sz="1800" dirty="0"/>
              <a:t> </a:t>
            </a:r>
            <a:r>
              <a:rPr lang="en-US" sz="1800" dirty="0" err="1"/>
              <a:t>cnp-ul</a:t>
            </a:r>
            <a:r>
              <a:rPr lang="en-US" sz="1800" dirty="0"/>
              <a:t> </a:t>
            </a:r>
            <a:r>
              <a:rPr lang="en-US" sz="1800" dirty="0" err="1"/>
              <a:t>persoanei</a:t>
            </a:r>
            <a:r>
              <a:rPr lang="en-US" sz="1800" dirty="0"/>
              <a:t> care </a:t>
            </a:r>
            <a:r>
              <a:rPr lang="en-US" sz="1800" dirty="0" err="1"/>
              <a:t>il</a:t>
            </a:r>
            <a:r>
              <a:rPr lang="en-US" sz="1800" dirty="0"/>
              <a:t> </a:t>
            </a:r>
            <a:r>
              <a:rPr lang="en-US" sz="1800" dirty="0" err="1"/>
              <a:t>detine,dar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pentru</a:t>
            </a:r>
            <a:r>
              <a:rPr lang="en-US" sz="1800" dirty="0"/>
              <a:t> </a:t>
            </a:r>
            <a:r>
              <a:rPr lang="en-US" sz="1800" dirty="0" err="1"/>
              <a:t>fiecare</a:t>
            </a:r>
            <a:r>
              <a:rPr lang="en-US" sz="1800" dirty="0"/>
              <a:t> </a:t>
            </a:r>
            <a:r>
              <a:rPr lang="en-US" sz="1800" dirty="0" err="1"/>
              <a:t>persoana</a:t>
            </a:r>
            <a:r>
              <a:rPr lang="en-US" sz="1800" dirty="0"/>
              <a:t> </a:t>
            </a:r>
            <a:r>
              <a:rPr lang="en-US" sz="1800" dirty="0" err="1"/>
              <a:t>sa</a:t>
            </a:r>
            <a:r>
              <a:rPr lang="en-US" sz="1800" dirty="0"/>
              <a:t> </a:t>
            </a:r>
            <a:r>
              <a:rPr lang="en-US" sz="1800" dirty="0" err="1"/>
              <a:t>memoram</a:t>
            </a:r>
            <a:r>
              <a:rPr lang="en-US" sz="1800" dirty="0"/>
              <a:t> </a:t>
            </a:r>
            <a:r>
              <a:rPr lang="en-US" sz="1800" dirty="0" err="1"/>
              <a:t>seria</a:t>
            </a:r>
            <a:r>
              <a:rPr lang="en-US" sz="1800" dirty="0"/>
              <a:t> de </a:t>
            </a:r>
            <a:r>
              <a:rPr lang="en-US" sz="1800" dirty="0" err="1"/>
              <a:t>pasaport</a:t>
            </a:r>
            <a:r>
              <a:rPr lang="en-US" sz="1800" dirty="0"/>
              <a:t>.</a:t>
            </a:r>
            <a:endParaRPr lang="ro-RO" sz="1800" dirty="0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571472" y="2357430"/>
            <a:ext cx="1357322" cy="235745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Persoana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cnp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adresa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telefon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*email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571868" y="2428868"/>
            <a:ext cx="1285884" cy="164307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Pasaport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serie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data_eliberarii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data_expirarii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emitent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drept 8"/>
          <p:cNvCxnSpPr/>
          <p:nvPr/>
        </p:nvCxnSpPr>
        <p:spPr>
          <a:xfrm>
            <a:off x="1928794" y="335756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rept 10"/>
          <p:cNvCxnSpPr/>
          <p:nvPr/>
        </p:nvCxnSpPr>
        <p:spPr>
          <a:xfrm>
            <a:off x="2357422" y="335756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rept 12"/>
          <p:cNvCxnSpPr/>
          <p:nvPr/>
        </p:nvCxnSpPr>
        <p:spPr>
          <a:xfrm>
            <a:off x="2786050" y="335756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14"/>
          <p:cNvCxnSpPr/>
          <p:nvPr/>
        </p:nvCxnSpPr>
        <p:spPr>
          <a:xfrm>
            <a:off x="3214678" y="3357562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b="1" dirty="0" err="1"/>
              <a:t>Maparea</a:t>
            </a:r>
            <a:r>
              <a:rPr lang="en-US" sz="1800" b="1" dirty="0"/>
              <a:t> </a:t>
            </a:r>
            <a:r>
              <a:rPr lang="en-US" sz="1800" b="1" dirty="0" err="1"/>
              <a:t>relatiilor</a:t>
            </a:r>
            <a:r>
              <a:rPr lang="en-US" sz="1800" b="1" dirty="0"/>
              <a:t> </a:t>
            </a:r>
            <a:r>
              <a:rPr lang="en-US" sz="1800" b="1" dirty="0" err="1" smtClean="0"/>
              <a:t>recursive:</a:t>
            </a:r>
            <a:r>
              <a:rPr lang="en-US" sz="1800" dirty="0" err="1" smtClean="0"/>
              <a:t>daca</a:t>
            </a:r>
            <a:r>
              <a:rPr lang="en-US" sz="1800" dirty="0" smtClean="0"/>
              <a:t> </a:t>
            </a:r>
            <a:r>
              <a:rPr lang="en-US" sz="1800" dirty="0" err="1"/>
              <a:t>vom</a:t>
            </a:r>
            <a:r>
              <a:rPr lang="en-US" sz="1800" dirty="0"/>
              <a:t> </a:t>
            </a:r>
            <a:r>
              <a:rPr lang="en-US" sz="1800" dirty="0" err="1"/>
              <a:t>privi</a:t>
            </a:r>
            <a:r>
              <a:rPr lang="en-US" sz="1800" dirty="0"/>
              <a:t> o </a:t>
            </a:r>
            <a:r>
              <a:rPr lang="en-US" sz="1800" dirty="0" err="1"/>
              <a:t>relatie</a:t>
            </a:r>
            <a:r>
              <a:rPr lang="en-US" sz="1800" dirty="0"/>
              <a:t> de </a:t>
            </a:r>
            <a:r>
              <a:rPr lang="en-US" sz="1800" dirty="0" err="1"/>
              <a:t>tipul</a:t>
            </a:r>
            <a:r>
              <a:rPr lang="en-US" sz="1800" dirty="0"/>
              <a:t> one-to-many </a:t>
            </a:r>
            <a:r>
              <a:rPr lang="en-US" sz="1800" dirty="0" err="1"/>
              <a:t>intreo</a:t>
            </a:r>
            <a:r>
              <a:rPr lang="en-US" sz="1800" dirty="0"/>
              <a:t> </a:t>
            </a:r>
            <a:r>
              <a:rPr lang="en-US" sz="1800" dirty="0" err="1"/>
              <a:t>entitate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ea </a:t>
            </a:r>
            <a:r>
              <a:rPr lang="en-US" sz="1800" dirty="0" err="1"/>
              <a:t>insasi,atunci</a:t>
            </a:r>
            <a:r>
              <a:rPr lang="en-US" sz="1800" dirty="0"/>
              <a:t> </a:t>
            </a:r>
            <a:r>
              <a:rPr lang="en-US" sz="1800" dirty="0" err="1"/>
              <a:t>acest</a:t>
            </a:r>
            <a:r>
              <a:rPr lang="en-US" sz="1800" dirty="0"/>
              <a:t> </a:t>
            </a:r>
            <a:r>
              <a:rPr lang="en-US" sz="1800" dirty="0" err="1"/>
              <a:t>caz</a:t>
            </a:r>
            <a:r>
              <a:rPr lang="en-US" sz="1800" dirty="0"/>
              <a:t> se reduce la </a:t>
            </a:r>
            <a:r>
              <a:rPr lang="en-US" sz="1800" dirty="0" err="1"/>
              <a:t>ceea</a:t>
            </a:r>
            <a:r>
              <a:rPr lang="en-US" sz="1800" dirty="0"/>
              <a:t> </a:t>
            </a:r>
            <a:r>
              <a:rPr lang="en-US" sz="1800" dirty="0" err="1"/>
              <a:t>ce</a:t>
            </a:r>
            <a:r>
              <a:rPr lang="en-US" sz="1800" dirty="0"/>
              <a:t> </a:t>
            </a:r>
            <a:r>
              <a:rPr lang="en-US" sz="1800" dirty="0" err="1"/>
              <a:t>deja</a:t>
            </a:r>
            <a:r>
              <a:rPr lang="en-US" sz="1800" dirty="0"/>
              <a:t> am </a:t>
            </a:r>
            <a:r>
              <a:rPr lang="en-US" sz="1800" dirty="0" err="1"/>
              <a:t>discutat.Relatia</a:t>
            </a:r>
            <a:r>
              <a:rPr lang="en-US" sz="1800" dirty="0"/>
              <a:t> recursive </a:t>
            </a:r>
            <a:r>
              <a:rPr lang="en-US" sz="1800" dirty="0" err="1"/>
              <a:t>poate</a:t>
            </a:r>
            <a:r>
              <a:rPr lang="en-US" sz="1800" dirty="0"/>
              <a:t> </a:t>
            </a:r>
            <a:r>
              <a:rPr lang="en-US" sz="1800" dirty="0" err="1"/>
              <a:t>fi</a:t>
            </a:r>
            <a:r>
              <a:rPr lang="en-US" sz="1800" dirty="0"/>
              <a:t> </a:t>
            </a:r>
            <a:r>
              <a:rPr lang="en-US" sz="1800" dirty="0" err="1"/>
              <a:t>privita</a:t>
            </a:r>
            <a:r>
              <a:rPr lang="en-US" sz="1800" dirty="0"/>
              <a:t> ca o </a:t>
            </a:r>
            <a:r>
              <a:rPr lang="en-US" sz="1800" dirty="0" err="1"/>
              <a:t>relatie</a:t>
            </a:r>
            <a:r>
              <a:rPr lang="en-US" sz="1800" dirty="0"/>
              <a:t> </a:t>
            </a:r>
            <a:r>
              <a:rPr lang="en-US" sz="1800" dirty="0" err="1"/>
              <a:t>intre</a:t>
            </a:r>
            <a:r>
              <a:rPr lang="en-US" sz="1800" dirty="0"/>
              <a:t> </a:t>
            </a:r>
            <a:r>
              <a:rPr lang="en-US" sz="1800" dirty="0" err="1"/>
              <a:t>doua</a:t>
            </a:r>
            <a:r>
              <a:rPr lang="en-US" sz="1800" dirty="0"/>
              <a:t> </a:t>
            </a:r>
            <a:r>
              <a:rPr lang="en-US" sz="1800" dirty="0" err="1"/>
              <a:t>entitati</a:t>
            </a:r>
            <a:r>
              <a:rPr lang="en-US" sz="1800" dirty="0"/>
              <a:t> </a:t>
            </a:r>
            <a:r>
              <a:rPr lang="en-US" sz="1800" dirty="0" err="1"/>
              <a:t>identice,ca</a:t>
            </a:r>
            <a:r>
              <a:rPr lang="en-US" sz="1800" dirty="0"/>
              <a:t> in </a:t>
            </a:r>
            <a:r>
              <a:rPr lang="en-US" sz="1800" dirty="0" err="1"/>
              <a:t>figura</a:t>
            </a:r>
            <a:r>
              <a:rPr lang="en-US" sz="1800" dirty="0"/>
              <a:t> de </a:t>
            </a:r>
            <a:r>
              <a:rPr lang="en-US" sz="1800" dirty="0" err="1"/>
              <a:t>mai</a:t>
            </a:r>
            <a:r>
              <a:rPr lang="en-US" sz="1800" dirty="0"/>
              <a:t> </a:t>
            </a:r>
            <a:r>
              <a:rPr lang="en-US" sz="1800" dirty="0" err="1" smtClean="0"/>
              <a:t>jos</a:t>
            </a:r>
            <a:r>
              <a:rPr lang="en-US" sz="1800" dirty="0" smtClean="0"/>
              <a:t>:</a:t>
            </a: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ro-RO" sz="1800" dirty="0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714348" y="3286124"/>
            <a:ext cx="1657350" cy="25336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ANGAJAT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marca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data_angajarii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adresa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telefon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*email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4071934" y="3357562"/>
            <a:ext cx="1657350" cy="25336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ANGAJAT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#marca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*prenume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*data_angajarii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*adresa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*telefon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*email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Conector drept 10"/>
          <p:cNvCxnSpPr/>
          <p:nvPr/>
        </p:nvCxnSpPr>
        <p:spPr>
          <a:xfrm>
            <a:off x="2357422" y="442913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rept 12"/>
          <p:cNvCxnSpPr/>
          <p:nvPr/>
        </p:nvCxnSpPr>
        <p:spPr>
          <a:xfrm>
            <a:off x="2786050" y="442913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14"/>
          <p:cNvCxnSpPr/>
          <p:nvPr/>
        </p:nvCxnSpPr>
        <p:spPr>
          <a:xfrm>
            <a:off x="3214678" y="442913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/>
          <p:cNvCxnSpPr/>
          <p:nvPr/>
        </p:nvCxnSpPr>
        <p:spPr>
          <a:xfrm>
            <a:off x="3643306" y="442913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20"/>
          <p:cNvCxnSpPr/>
          <p:nvPr/>
        </p:nvCxnSpPr>
        <p:spPr>
          <a:xfrm flipV="1">
            <a:off x="3643306" y="4286256"/>
            <a:ext cx="42862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/>
          <p:cNvCxnSpPr>
            <a:endCxn id="5123" idx="1"/>
          </p:cNvCxnSpPr>
          <p:nvPr/>
        </p:nvCxnSpPr>
        <p:spPr>
          <a:xfrm>
            <a:off x="3643306" y="4429132"/>
            <a:ext cx="428628" cy="195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/>
              <a:t> 	</a:t>
            </a:r>
            <a:r>
              <a:rPr lang="en-US" sz="1800" b="1" dirty="0" err="1"/>
              <a:t>Maparea</a:t>
            </a:r>
            <a:r>
              <a:rPr lang="en-US" sz="1800" b="1" dirty="0"/>
              <a:t> </a:t>
            </a:r>
            <a:r>
              <a:rPr lang="en-US" sz="1800" b="1" dirty="0" err="1"/>
              <a:t>relatiilor</a:t>
            </a:r>
            <a:r>
              <a:rPr lang="en-US" sz="1800" b="1" dirty="0"/>
              <a:t> </a:t>
            </a:r>
            <a:r>
              <a:rPr lang="en-US" sz="1800" b="1" dirty="0" err="1"/>
              <a:t>barate</a:t>
            </a:r>
            <a:r>
              <a:rPr lang="en-US" sz="1800" b="1" dirty="0"/>
              <a:t>:</a:t>
            </a:r>
            <a:r>
              <a:rPr lang="en-US" sz="1800" dirty="0"/>
              <a:t> </a:t>
            </a:r>
            <a:r>
              <a:rPr lang="en-US" sz="1800" dirty="0" err="1"/>
              <a:t>relatiile</a:t>
            </a:r>
            <a:r>
              <a:rPr lang="en-US" sz="1800" dirty="0"/>
              <a:t> </a:t>
            </a:r>
            <a:r>
              <a:rPr lang="en-US" sz="1800" dirty="0" err="1"/>
              <a:t>barate</a:t>
            </a:r>
            <a:r>
              <a:rPr lang="en-US" sz="1800" dirty="0"/>
              <a:t> se </a:t>
            </a:r>
            <a:r>
              <a:rPr lang="en-US" sz="1800" dirty="0" err="1"/>
              <a:t>transforma</a:t>
            </a:r>
            <a:r>
              <a:rPr lang="en-US" sz="1800" dirty="0"/>
              <a:t> in </a:t>
            </a:r>
            <a:r>
              <a:rPr lang="en-US" sz="1800" dirty="0" err="1"/>
              <a:t>urma</a:t>
            </a:r>
            <a:r>
              <a:rPr lang="en-US" sz="1800" dirty="0"/>
              <a:t> </a:t>
            </a:r>
            <a:r>
              <a:rPr lang="en-US" sz="1800" dirty="0" err="1"/>
              <a:t>maparii</a:t>
            </a:r>
            <a:r>
              <a:rPr lang="en-US" sz="1800" dirty="0"/>
              <a:t> in </a:t>
            </a:r>
            <a:r>
              <a:rPr lang="en-US" sz="1800" dirty="0" err="1"/>
              <a:t>straina</a:t>
            </a:r>
            <a:r>
              <a:rPr lang="en-US" sz="1800" dirty="0"/>
              <a:t> in </a:t>
            </a:r>
            <a:r>
              <a:rPr lang="en-US" sz="1800" dirty="0" err="1"/>
              <a:t>tabela</a:t>
            </a:r>
            <a:r>
              <a:rPr lang="en-US" sz="1800" dirty="0"/>
              <a:t> </a:t>
            </a:r>
            <a:r>
              <a:rPr lang="en-US" sz="1800" dirty="0" err="1"/>
              <a:t>aflata</a:t>
            </a:r>
            <a:r>
              <a:rPr lang="en-US" sz="1800" dirty="0"/>
              <a:t> in </a:t>
            </a:r>
            <a:r>
              <a:rPr lang="en-US" sz="1800" dirty="0" err="1"/>
              <a:t>partea</a:t>
            </a:r>
            <a:r>
              <a:rPr lang="en-US" sz="1800" dirty="0"/>
              <a:t> de many a </a:t>
            </a:r>
            <a:r>
              <a:rPr lang="en-US" sz="1800" dirty="0" err="1"/>
              <a:t>relatiei,la</a:t>
            </a:r>
            <a:r>
              <a:rPr lang="en-US" sz="1800" dirty="0"/>
              <a:t> </a:t>
            </a:r>
            <a:r>
              <a:rPr lang="en-US" sz="1800" dirty="0" err="1"/>
              <a:t>fel</a:t>
            </a:r>
            <a:r>
              <a:rPr lang="en-US" sz="1800" dirty="0"/>
              <a:t> ca la </a:t>
            </a:r>
            <a:r>
              <a:rPr lang="en-US" sz="1800" dirty="0" err="1"/>
              <a:t>maparea</a:t>
            </a:r>
            <a:r>
              <a:rPr lang="en-US" sz="1800" dirty="0"/>
              <a:t> </a:t>
            </a:r>
            <a:r>
              <a:rPr lang="en-US" sz="1800" dirty="0" err="1"/>
              <a:t>oricarei</a:t>
            </a:r>
            <a:r>
              <a:rPr lang="en-US" sz="1800" dirty="0"/>
              <a:t> </a:t>
            </a:r>
            <a:r>
              <a:rPr lang="en-US" sz="1800" dirty="0" err="1"/>
              <a:t>relatii</a:t>
            </a:r>
            <a:r>
              <a:rPr lang="en-US" sz="1800" dirty="0"/>
              <a:t> one-to-</a:t>
            </a:r>
            <a:r>
              <a:rPr lang="en-US" sz="1800" dirty="0" err="1"/>
              <a:t>many.Bara</a:t>
            </a:r>
            <a:r>
              <a:rPr lang="en-US" sz="1800" dirty="0"/>
              <a:t> de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relatie</a:t>
            </a:r>
            <a:r>
              <a:rPr lang="en-US" sz="1800" dirty="0"/>
              <a:t> </a:t>
            </a:r>
            <a:r>
              <a:rPr lang="en-US" sz="1800" dirty="0" err="1"/>
              <a:t>exprima</a:t>
            </a:r>
            <a:r>
              <a:rPr lang="en-US" sz="1800" dirty="0"/>
              <a:t> </a:t>
            </a:r>
            <a:r>
              <a:rPr lang="en-US" sz="1800" dirty="0" err="1"/>
              <a:t>faptul</a:t>
            </a:r>
            <a:r>
              <a:rPr lang="en-US" sz="1800" dirty="0"/>
              <a:t> ca </a:t>
            </a:r>
            <a:r>
              <a:rPr lang="en-US" sz="1800" dirty="0" err="1"/>
              <a:t>acele</a:t>
            </a:r>
            <a:r>
              <a:rPr lang="en-US" sz="1800" dirty="0"/>
              <a:t> </a:t>
            </a:r>
            <a:r>
              <a:rPr lang="en-US" sz="1800" dirty="0" err="1"/>
              <a:t>coloane</a:t>
            </a:r>
            <a:r>
              <a:rPr lang="en-US" sz="1800" dirty="0"/>
              <a:t> </a:t>
            </a:r>
            <a:r>
              <a:rPr lang="en-US" sz="1800" dirty="0" err="1"/>
              <a:t>ce</a:t>
            </a:r>
            <a:r>
              <a:rPr lang="en-US" sz="1800" dirty="0"/>
              <a:t> </a:t>
            </a:r>
            <a:r>
              <a:rPr lang="en-US" sz="1800" dirty="0" err="1"/>
              <a:t>fac</a:t>
            </a:r>
            <a:r>
              <a:rPr lang="en-US" sz="1800" dirty="0"/>
              <a:t> parte din </a:t>
            </a:r>
            <a:r>
              <a:rPr lang="en-US" sz="1800" dirty="0" err="1"/>
              <a:t>cheia</a:t>
            </a:r>
            <a:r>
              <a:rPr lang="en-US" sz="1800" dirty="0"/>
              <a:t> </a:t>
            </a:r>
            <a:r>
              <a:rPr lang="en-US" sz="1800" dirty="0" err="1"/>
              <a:t>straina</a:t>
            </a:r>
            <a:r>
              <a:rPr lang="en-US" sz="1800" dirty="0"/>
              <a:t> </a:t>
            </a:r>
            <a:r>
              <a:rPr lang="en-US" sz="1800" dirty="0" err="1"/>
              <a:t>vor</a:t>
            </a:r>
            <a:r>
              <a:rPr lang="en-US" sz="1800" dirty="0"/>
              <a:t> devein parte a </a:t>
            </a:r>
            <a:r>
              <a:rPr lang="en-US" sz="1800" dirty="0" err="1"/>
              <a:t>cheii</a:t>
            </a:r>
            <a:r>
              <a:rPr lang="en-US" sz="1800" dirty="0"/>
              <a:t> </a:t>
            </a:r>
            <a:r>
              <a:rPr lang="en-US" sz="1800" dirty="0" err="1"/>
              <a:t>primare</a:t>
            </a:r>
            <a:r>
              <a:rPr lang="en-US" sz="1800" dirty="0"/>
              <a:t> a </a:t>
            </a:r>
            <a:r>
              <a:rPr lang="en-US" sz="1800" dirty="0" err="1"/>
              <a:t>tabelei</a:t>
            </a:r>
            <a:r>
              <a:rPr lang="en-US" sz="1800" dirty="0"/>
              <a:t> din </a:t>
            </a:r>
            <a:r>
              <a:rPr lang="en-US" sz="1800" dirty="0" err="1"/>
              <a:t>partea</a:t>
            </a:r>
            <a:r>
              <a:rPr lang="en-US" sz="1800" dirty="0"/>
              <a:t> many a </a:t>
            </a:r>
            <a:r>
              <a:rPr lang="en-US" sz="1800" dirty="0" err="1"/>
              <a:t>relatiei</a:t>
            </a:r>
            <a:r>
              <a:rPr lang="en-US" sz="1800" dirty="0"/>
              <a:t> </a:t>
            </a:r>
            <a:r>
              <a:rPr lang="en-US" sz="1800" dirty="0" err="1"/>
              <a:t>barate</a:t>
            </a:r>
            <a:r>
              <a:rPr lang="en-US" sz="1800" dirty="0"/>
              <a:t>.</a:t>
            </a:r>
            <a:endParaRPr lang="ro-RO" sz="1800" dirty="0"/>
          </a:p>
          <a:p>
            <a:endParaRPr lang="ro-RO" sz="1800" dirty="0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857224" y="3571876"/>
            <a:ext cx="1971675" cy="14001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ENTITATE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denumire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4714876" y="3571876"/>
            <a:ext cx="1971675" cy="14001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ATRIBUT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denumire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optionalitate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Conector drept 6"/>
          <p:cNvCxnSpPr/>
          <p:nvPr/>
        </p:nvCxnSpPr>
        <p:spPr>
          <a:xfrm>
            <a:off x="2857488" y="414338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rept 8"/>
          <p:cNvCxnSpPr/>
          <p:nvPr/>
        </p:nvCxnSpPr>
        <p:spPr>
          <a:xfrm>
            <a:off x="3214678" y="4143380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rept 10"/>
          <p:cNvCxnSpPr/>
          <p:nvPr/>
        </p:nvCxnSpPr>
        <p:spPr>
          <a:xfrm>
            <a:off x="3786182" y="414338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rept 12"/>
          <p:cNvCxnSpPr/>
          <p:nvPr/>
        </p:nvCxnSpPr>
        <p:spPr>
          <a:xfrm>
            <a:off x="4286248" y="414338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14"/>
          <p:cNvCxnSpPr/>
          <p:nvPr/>
        </p:nvCxnSpPr>
        <p:spPr>
          <a:xfrm flipV="1">
            <a:off x="4500562" y="400050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20"/>
          <p:cNvCxnSpPr>
            <a:endCxn id="6147" idx="1"/>
          </p:cNvCxnSpPr>
          <p:nvPr/>
        </p:nvCxnSpPr>
        <p:spPr>
          <a:xfrm>
            <a:off x="4500562" y="4143380"/>
            <a:ext cx="214314" cy="128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rept 22"/>
          <p:cNvCxnSpPr/>
          <p:nvPr/>
        </p:nvCxnSpPr>
        <p:spPr>
          <a:xfrm rot="5400000">
            <a:off x="4214810" y="414338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 forma </a:t>
            </a:r>
            <a:r>
              <a:rPr lang="en-US" dirty="0" err="1" smtClean="0"/>
              <a:t>normala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O </a:t>
            </a:r>
            <a:r>
              <a:rPr lang="en-US" sz="1800" dirty="0" err="1" smtClean="0"/>
              <a:t>entitate</a:t>
            </a:r>
            <a:r>
              <a:rPr lang="en-US" sz="1800" dirty="0" smtClean="0"/>
              <a:t> se </a:t>
            </a:r>
            <a:r>
              <a:rPr lang="en-US" sz="1800" dirty="0" err="1" smtClean="0"/>
              <a:t>gaseste</a:t>
            </a:r>
            <a:r>
              <a:rPr lang="en-US" sz="1800" dirty="0" smtClean="0"/>
              <a:t> in prima forma </a:t>
            </a:r>
            <a:r>
              <a:rPr lang="en-US" sz="1800" dirty="0" err="1" smtClean="0"/>
              <a:t>normala</a:t>
            </a:r>
            <a:r>
              <a:rPr lang="en-US" sz="1800" dirty="0" smtClean="0"/>
              <a:t> </a:t>
            </a:r>
            <a:r>
              <a:rPr lang="en-US" sz="1800" dirty="0" err="1" smtClean="0"/>
              <a:t>daca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numai</a:t>
            </a:r>
            <a:r>
              <a:rPr lang="en-US" sz="1800" dirty="0" smtClean="0"/>
              <a:t> </a:t>
            </a:r>
            <a:r>
              <a:rPr lang="en-US" sz="1800" dirty="0" err="1" smtClean="0"/>
              <a:t>daca</a:t>
            </a:r>
            <a:r>
              <a:rPr lang="en-US" sz="1800" dirty="0" smtClean="0"/>
              <a:t>: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-nu </a:t>
            </a:r>
            <a:r>
              <a:rPr lang="en-US" sz="1800" dirty="0" err="1" smtClean="0"/>
              <a:t>exista</a:t>
            </a:r>
            <a:r>
              <a:rPr lang="en-US" sz="1800" dirty="0" smtClean="0"/>
              <a:t> </a:t>
            </a:r>
            <a:r>
              <a:rPr lang="en-US" sz="1800" dirty="0" err="1" smtClean="0"/>
              <a:t>atribute</a:t>
            </a:r>
            <a:r>
              <a:rPr lang="en-US" sz="1800" dirty="0" smtClean="0"/>
              <a:t> cu </a:t>
            </a:r>
            <a:r>
              <a:rPr lang="en-US" sz="1800" dirty="0" err="1" smtClean="0"/>
              <a:t>valori</a:t>
            </a:r>
            <a:r>
              <a:rPr lang="en-US" sz="1800" dirty="0" smtClean="0"/>
              <a:t> multiple;</a:t>
            </a:r>
          </a:p>
          <a:p>
            <a:pPr>
              <a:buNone/>
            </a:pPr>
            <a:r>
              <a:rPr lang="en-US" sz="1800" dirty="0" smtClean="0"/>
              <a:t>-nu </a:t>
            </a:r>
            <a:r>
              <a:rPr lang="en-US" sz="1800" dirty="0" err="1" smtClean="0"/>
              <a:t>exista</a:t>
            </a:r>
            <a:r>
              <a:rPr lang="en-US" sz="1800" dirty="0" smtClean="0"/>
              <a:t> </a:t>
            </a:r>
            <a:r>
              <a:rPr lang="en-US" sz="1800" dirty="0" err="1" smtClean="0"/>
              <a:t>atribute</a:t>
            </a:r>
            <a:r>
              <a:rPr lang="en-US" sz="1800" dirty="0" smtClean="0"/>
              <a:t> </a:t>
            </a:r>
            <a:r>
              <a:rPr lang="en-US" sz="1800" dirty="0" err="1" smtClean="0"/>
              <a:t>sau</a:t>
            </a:r>
            <a:r>
              <a:rPr lang="en-US" sz="1800" dirty="0" smtClean="0"/>
              <a:t> </a:t>
            </a:r>
            <a:r>
              <a:rPr lang="en-US" sz="1800" dirty="0" err="1" smtClean="0"/>
              <a:t>grupuri</a:t>
            </a:r>
            <a:r>
              <a:rPr lang="en-US" sz="1800" dirty="0" smtClean="0"/>
              <a:t> de </a:t>
            </a:r>
            <a:r>
              <a:rPr lang="en-US" sz="1800" dirty="0" err="1" smtClean="0"/>
              <a:t>atribute</a:t>
            </a:r>
            <a:r>
              <a:rPr lang="en-US" sz="1800" dirty="0" smtClean="0"/>
              <a:t> care se </a:t>
            </a:r>
            <a:r>
              <a:rPr lang="en-US" sz="1800" dirty="0" err="1" smtClean="0"/>
              <a:t>repeta</a:t>
            </a:r>
            <a:r>
              <a:rPr lang="en-US" sz="1800" dirty="0" smtClean="0"/>
              <a:t>;</a:t>
            </a:r>
          </a:p>
          <a:p>
            <a:pPr>
              <a:buNone/>
            </a:pPr>
            <a:r>
              <a:rPr lang="en-US" sz="1800" dirty="0" smtClean="0"/>
              <a:t>Cu </a:t>
            </a:r>
            <a:r>
              <a:rPr lang="en-US" sz="1800" dirty="0" err="1" smtClean="0"/>
              <a:t>alte</a:t>
            </a:r>
            <a:r>
              <a:rPr lang="en-US" sz="1800" dirty="0" smtClean="0"/>
              <a:t> </a:t>
            </a:r>
            <a:r>
              <a:rPr lang="en-US" sz="1800" dirty="0" err="1" smtClean="0"/>
              <a:t>cuvinte</a:t>
            </a:r>
            <a:r>
              <a:rPr lang="en-US" sz="1800" dirty="0" smtClean="0"/>
              <a:t> </a:t>
            </a:r>
            <a:r>
              <a:rPr lang="en-US" sz="1800" dirty="0" err="1" smtClean="0"/>
              <a:t>toate</a:t>
            </a:r>
            <a:r>
              <a:rPr lang="en-US" sz="1800" dirty="0" smtClean="0"/>
              <a:t> </a:t>
            </a:r>
            <a:r>
              <a:rPr lang="en-US" sz="1800" dirty="0" err="1" smtClean="0"/>
              <a:t>atributele</a:t>
            </a:r>
            <a:r>
              <a:rPr lang="en-US" sz="1800" dirty="0" smtClean="0"/>
              <a:t> </a:t>
            </a:r>
            <a:r>
              <a:rPr lang="en-US" sz="1800" dirty="0" err="1" smtClean="0"/>
              <a:t>trebuie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fie </a:t>
            </a:r>
            <a:r>
              <a:rPr lang="en-US" sz="1800" dirty="0" err="1" smtClean="0"/>
              <a:t>atomice,adica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contina</a:t>
            </a:r>
            <a:r>
              <a:rPr lang="en-US" sz="1800" dirty="0" smtClean="0"/>
              <a:t> o </a:t>
            </a:r>
            <a:r>
              <a:rPr lang="en-US" sz="1800" dirty="0" err="1" smtClean="0"/>
              <a:t>singura</a:t>
            </a:r>
            <a:r>
              <a:rPr lang="en-US" sz="1800" dirty="0" smtClean="0"/>
              <a:t> </a:t>
            </a:r>
            <a:r>
              <a:rPr lang="en-US" sz="1800" dirty="0" err="1" smtClean="0"/>
              <a:t>informatie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Daca</a:t>
            </a:r>
            <a:r>
              <a:rPr lang="en-US" sz="1800" dirty="0" smtClean="0"/>
              <a:t> un </a:t>
            </a:r>
            <a:r>
              <a:rPr lang="en-US" sz="1800" dirty="0" err="1" smtClean="0"/>
              <a:t>atribut</a:t>
            </a:r>
            <a:r>
              <a:rPr lang="en-US" sz="1800" dirty="0" smtClean="0"/>
              <a:t> are </a:t>
            </a:r>
            <a:r>
              <a:rPr lang="en-US" sz="1800" dirty="0" err="1" smtClean="0"/>
              <a:t>valori</a:t>
            </a:r>
            <a:r>
              <a:rPr lang="en-US" sz="1800" dirty="0" smtClean="0"/>
              <a:t> </a:t>
            </a:r>
            <a:r>
              <a:rPr lang="en-US" sz="1800" dirty="0" err="1" smtClean="0"/>
              <a:t>multiple,sau</a:t>
            </a:r>
            <a:r>
              <a:rPr lang="en-US" sz="1800" dirty="0" smtClean="0"/>
              <a:t> un </a:t>
            </a:r>
            <a:r>
              <a:rPr lang="en-US" sz="1800" dirty="0" err="1" smtClean="0"/>
              <a:t>grup</a:t>
            </a:r>
            <a:r>
              <a:rPr lang="en-US" sz="1800" dirty="0" smtClean="0"/>
              <a:t> de </a:t>
            </a:r>
            <a:r>
              <a:rPr lang="en-US" sz="1800" dirty="0" err="1" smtClean="0"/>
              <a:t>atribute</a:t>
            </a:r>
            <a:r>
              <a:rPr lang="en-US" sz="1800" dirty="0" smtClean="0"/>
              <a:t> se </a:t>
            </a:r>
            <a:r>
              <a:rPr lang="en-US" sz="1800" dirty="0" err="1" smtClean="0"/>
              <a:t>repeta,atunci</a:t>
            </a:r>
            <a:r>
              <a:rPr lang="en-US" sz="1800" dirty="0" smtClean="0"/>
              <a:t> </a:t>
            </a:r>
            <a:r>
              <a:rPr lang="en-US" sz="1800" dirty="0" err="1" smtClean="0"/>
              <a:t>trebuie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creati</a:t>
            </a:r>
            <a:r>
              <a:rPr lang="en-US" sz="1800" dirty="0" smtClean="0"/>
              <a:t> o </a:t>
            </a:r>
            <a:r>
              <a:rPr lang="en-US" sz="1800" dirty="0" err="1" smtClean="0"/>
              <a:t>entitate</a:t>
            </a:r>
            <a:r>
              <a:rPr lang="en-US" sz="1800" dirty="0" smtClean="0"/>
              <a:t> </a:t>
            </a:r>
            <a:r>
              <a:rPr lang="en-US" sz="1800" dirty="0" err="1" smtClean="0"/>
              <a:t>suplimentara</a:t>
            </a:r>
            <a:r>
              <a:rPr lang="en-US" sz="1800" dirty="0" smtClean="0"/>
              <a:t> </a:t>
            </a:r>
            <a:r>
              <a:rPr lang="en-US" sz="1800" dirty="0" err="1" smtClean="0"/>
              <a:t>pe</a:t>
            </a:r>
            <a:r>
              <a:rPr lang="en-US" sz="1800" dirty="0" smtClean="0"/>
              <a:t> care </a:t>
            </a:r>
            <a:r>
              <a:rPr lang="en-US" sz="1800" dirty="0" err="1" smtClean="0"/>
              <a:t>sa</a:t>
            </a:r>
            <a:r>
              <a:rPr lang="en-US" sz="1800" dirty="0" smtClean="0"/>
              <a:t> o </a:t>
            </a:r>
            <a:r>
              <a:rPr lang="en-US" sz="1800" dirty="0" err="1" smtClean="0"/>
              <a:t>legati</a:t>
            </a:r>
            <a:r>
              <a:rPr lang="en-US" sz="1800" dirty="0" smtClean="0"/>
              <a:t> de </a:t>
            </a:r>
            <a:r>
              <a:rPr lang="en-US" sz="1800" dirty="0" err="1" smtClean="0"/>
              <a:t>entitatea</a:t>
            </a:r>
            <a:r>
              <a:rPr lang="en-US" sz="1800" dirty="0" smtClean="0"/>
              <a:t> </a:t>
            </a:r>
            <a:r>
              <a:rPr lang="en-US" sz="1800" dirty="0" err="1" smtClean="0"/>
              <a:t>originala</a:t>
            </a:r>
            <a:r>
              <a:rPr lang="en-US" sz="1800" dirty="0" smtClean="0"/>
              <a:t> </a:t>
            </a:r>
            <a:r>
              <a:rPr lang="en-US" sz="1800" dirty="0" err="1" smtClean="0"/>
              <a:t>printr</a:t>
            </a:r>
            <a:r>
              <a:rPr lang="en-US" sz="1800" dirty="0" smtClean="0"/>
              <a:t>-o </a:t>
            </a:r>
            <a:r>
              <a:rPr lang="en-US" sz="1800" dirty="0" err="1" smtClean="0"/>
              <a:t>relatie</a:t>
            </a:r>
            <a:r>
              <a:rPr lang="en-US" sz="1800" dirty="0" smtClean="0"/>
              <a:t> de 1:m.In </a:t>
            </a:r>
            <a:r>
              <a:rPr lang="en-US" sz="1800" dirty="0" err="1" smtClean="0"/>
              <a:t>noua</a:t>
            </a:r>
            <a:r>
              <a:rPr lang="en-US" sz="1800" dirty="0" smtClean="0"/>
              <a:t> </a:t>
            </a:r>
            <a:r>
              <a:rPr lang="en-US" sz="1800" dirty="0" err="1" smtClean="0"/>
              <a:t>entiate</a:t>
            </a:r>
            <a:r>
              <a:rPr lang="en-US" sz="1800" dirty="0" smtClean="0"/>
              <a:t> </a:t>
            </a:r>
            <a:r>
              <a:rPr lang="en-US" sz="1800" dirty="0" err="1" smtClean="0"/>
              <a:t>vor</a:t>
            </a:r>
            <a:r>
              <a:rPr lang="en-US" sz="1800" dirty="0" smtClean="0"/>
              <a:t> </a:t>
            </a:r>
            <a:r>
              <a:rPr lang="en-US" sz="1800" dirty="0" err="1" smtClean="0"/>
              <a:t>fi</a:t>
            </a:r>
            <a:r>
              <a:rPr lang="en-US" sz="1800" dirty="0" smtClean="0"/>
              <a:t> </a:t>
            </a:r>
            <a:r>
              <a:rPr lang="en-US" sz="1800" dirty="0" err="1" smtClean="0"/>
              <a:t>introduse</a:t>
            </a:r>
            <a:r>
              <a:rPr lang="en-US" sz="1800" dirty="0" smtClean="0"/>
              <a:t> </a:t>
            </a:r>
            <a:r>
              <a:rPr lang="en-US" sz="1800" dirty="0" err="1" smtClean="0"/>
              <a:t>atributele</a:t>
            </a:r>
            <a:r>
              <a:rPr lang="en-US" sz="1800" dirty="0" smtClean="0"/>
              <a:t> </a:t>
            </a:r>
            <a:r>
              <a:rPr lang="en-US" sz="1800" dirty="0" err="1" smtClean="0"/>
              <a:t>sau</a:t>
            </a:r>
            <a:r>
              <a:rPr lang="en-US" sz="1800" dirty="0" smtClean="0"/>
              <a:t> </a:t>
            </a:r>
            <a:r>
              <a:rPr lang="en-US" sz="1800" dirty="0" err="1" smtClean="0"/>
              <a:t>grupurile</a:t>
            </a:r>
            <a:r>
              <a:rPr lang="en-US" sz="1800" dirty="0" smtClean="0"/>
              <a:t> de </a:t>
            </a:r>
            <a:r>
              <a:rPr lang="en-US" sz="1800" dirty="0" err="1" smtClean="0"/>
              <a:t>atribute</a:t>
            </a:r>
            <a:r>
              <a:rPr lang="en-US" sz="1800" dirty="0" smtClean="0"/>
              <a:t> care se </a:t>
            </a:r>
            <a:r>
              <a:rPr lang="en-US" sz="1800" dirty="0" err="1" smtClean="0"/>
              <a:t>repeta</a:t>
            </a:r>
            <a:r>
              <a:rPr lang="en-US" sz="1800" dirty="0" smtClean="0"/>
              <a:t>.</a:t>
            </a:r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doua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1800" dirty="0" smtClean="0"/>
              <a:t>O </a:t>
            </a:r>
            <a:r>
              <a:rPr lang="en-US" sz="1800" dirty="0" err="1" smtClean="0"/>
              <a:t>entitate</a:t>
            </a:r>
            <a:r>
              <a:rPr lang="en-US" sz="1800" dirty="0" smtClean="0"/>
              <a:t> se </a:t>
            </a:r>
            <a:r>
              <a:rPr lang="en-US" sz="1800" dirty="0" err="1" smtClean="0"/>
              <a:t>gaseste</a:t>
            </a:r>
            <a:r>
              <a:rPr lang="en-US" sz="1800" dirty="0" smtClean="0"/>
              <a:t> in a </a:t>
            </a:r>
            <a:r>
              <a:rPr lang="en-US" sz="1800" dirty="0" err="1" smtClean="0"/>
              <a:t>doua</a:t>
            </a:r>
            <a:r>
              <a:rPr lang="en-US" sz="1800" dirty="0" smtClean="0"/>
              <a:t> forma </a:t>
            </a:r>
            <a:r>
              <a:rPr lang="en-US" sz="1800" dirty="0" err="1" smtClean="0"/>
              <a:t>normala</a:t>
            </a:r>
            <a:r>
              <a:rPr lang="en-US" sz="1800" dirty="0" smtClean="0"/>
              <a:t> </a:t>
            </a:r>
            <a:r>
              <a:rPr lang="en-US" sz="1800" dirty="0" err="1" smtClean="0"/>
              <a:t>daca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numai</a:t>
            </a:r>
            <a:r>
              <a:rPr lang="en-US" sz="1800" dirty="0" smtClean="0"/>
              <a:t> </a:t>
            </a:r>
            <a:r>
              <a:rPr lang="en-US" sz="1800" dirty="0" err="1" smtClean="0"/>
              <a:t>daca</a:t>
            </a:r>
            <a:r>
              <a:rPr lang="en-US" sz="1800" dirty="0" smtClean="0"/>
              <a:t> se </a:t>
            </a:r>
            <a:r>
              <a:rPr lang="en-US" sz="1800" dirty="0" err="1" smtClean="0"/>
              <a:t>gaseste</a:t>
            </a:r>
            <a:r>
              <a:rPr lang="en-US" sz="1800" dirty="0" smtClean="0"/>
              <a:t> in prima forma </a:t>
            </a:r>
            <a:r>
              <a:rPr lang="en-US" sz="1800" dirty="0" err="1" smtClean="0"/>
              <a:t>normala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in </a:t>
            </a:r>
            <a:r>
              <a:rPr lang="en-US" sz="1800" dirty="0" err="1" smtClean="0"/>
              <a:t>plus,orice</a:t>
            </a:r>
            <a:r>
              <a:rPr lang="en-US" sz="1800" dirty="0" smtClean="0"/>
              <a:t> </a:t>
            </a:r>
            <a:r>
              <a:rPr lang="en-US" sz="1800" dirty="0" err="1" smtClean="0"/>
              <a:t>atribut</a:t>
            </a:r>
            <a:r>
              <a:rPr lang="en-US" sz="1800" dirty="0" smtClean="0"/>
              <a:t> care nu face parte din UID(Unique Identifier) </a:t>
            </a:r>
            <a:r>
              <a:rPr lang="en-US" sz="1800" dirty="0" err="1" smtClean="0"/>
              <a:t>va</a:t>
            </a:r>
            <a:r>
              <a:rPr lang="en-US" sz="1800" dirty="0" smtClean="0"/>
              <a:t> </a:t>
            </a:r>
            <a:r>
              <a:rPr lang="en-US" sz="1800" dirty="0" err="1" smtClean="0"/>
              <a:t>depinde</a:t>
            </a:r>
            <a:r>
              <a:rPr lang="en-US" sz="1800" dirty="0" smtClean="0"/>
              <a:t> de </a:t>
            </a:r>
            <a:r>
              <a:rPr lang="en-US" sz="1800" dirty="0" err="1" smtClean="0"/>
              <a:t>intregul</a:t>
            </a:r>
            <a:r>
              <a:rPr lang="en-US" sz="1800" dirty="0" smtClean="0"/>
              <a:t> UID nu </a:t>
            </a:r>
            <a:r>
              <a:rPr lang="en-US" sz="1800" dirty="0" err="1" smtClean="0"/>
              <a:t>doar</a:t>
            </a:r>
            <a:r>
              <a:rPr lang="en-US" sz="1800" dirty="0" smtClean="0"/>
              <a:t> de o parte a </a:t>
            </a:r>
            <a:r>
              <a:rPr lang="en-US" sz="1800" dirty="0" err="1" smtClean="0"/>
              <a:t>acestuia</a:t>
            </a:r>
            <a:r>
              <a:rPr lang="en-US" sz="1800" dirty="0" smtClean="0"/>
              <a:t>.</a:t>
            </a:r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treia</a:t>
            </a:r>
            <a:r>
              <a:rPr lang="en-US" dirty="0" smtClean="0"/>
              <a:t> forma </a:t>
            </a:r>
            <a:r>
              <a:rPr lang="en-US" dirty="0" err="1" smtClean="0"/>
              <a:t>normala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/>
          </a:p>
          <a:p>
            <a:pPr>
              <a:buNone/>
            </a:pPr>
            <a:r>
              <a:rPr lang="en-US" sz="1800" dirty="0" smtClean="0"/>
              <a:t>O </a:t>
            </a:r>
            <a:r>
              <a:rPr lang="en-US" sz="1800" dirty="0" err="1" smtClean="0"/>
              <a:t>entitate</a:t>
            </a:r>
            <a:r>
              <a:rPr lang="en-US" sz="1800" dirty="0" smtClean="0"/>
              <a:t> se </a:t>
            </a:r>
            <a:r>
              <a:rPr lang="en-US" sz="1800" dirty="0" err="1" smtClean="0"/>
              <a:t>gaseste</a:t>
            </a:r>
            <a:r>
              <a:rPr lang="en-US" sz="1800" dirty="0" smtClean="0"/>
              <a:t> in a </a:t>
            </a:r>
            <a:r>
              <a:rPr lang="en-US" sz="1800" dirty="0" err="1" smtClean="0"/>
              <a:t>treia</a:t>
            </a:r>
            <a:r>
              <a:rPr lang="en-US" sz="1800" dirty="0" smtClean="0"/>
              <a:t> forma </a:t>
            </a:r>
            <a:r>
              <a:rPr lang="en-US" sz="1800" dirty="0" err="1" smtClean="0"/>
              <a:t>normala</a:t>
            </a:r>
            <a:r>
              <a:rPr lang="en-US" sz="1800" dirty="0" smtClean="0"/>
              <a:t> </a:t>
            </a:r>
            <a:r>
              <a:rPr lang="en-US" sz="1800" dirty="0" err="1" smtClean="0"/>
              <a:t>daca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numai</a:t>
            </a:r>
            <a:r>
              <a:rPr lang="en-US" sz="1800" dirty="0" smtClean="0"/>
              <a:t> </a:t>
            </a:r>
            <a:r>
              <a:rPr lang="en-US" sz="1800" dirty="0" err="1" smtClean="0"/>
              <a:t>daca</a:t>
            </a:r>
            <a:r>
              <a:rPr lang="en-US" sz="1800" dirty="0" smtClean="0"/>
              <a:t> se </a:t>
            </a:r>
            <a:r>
              <a:rPr lang="en-US" sz="1800" dirty="0" err="1" smtClean="0"/>
              <a:t>gasete</a:t>
            </a:r>
            <a:r>
              <a:rPr lang="en-US" sz="1800" dirty="0" smtClean="0"/>
              <a:t> in a </a:t>
            </a:r>
            <a:r>
              <a:rPr lang="en-US" sz="1800" dirty="0" err="1" smtClean="0"/>
              <a:t>doua</a:t>
            </a:r>
            <a:r>
              <a:rPr lang="en-US" sz="1800" dirty="0" smtClean="0"/>
              <a:t> forma </a:t>
            </a:r>
            <a:r>
              <a:rPr lang="en-US" sz="1800" dirty="0" err="1" smtClean="0"/>
              <a:t>normala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in plus </a:t>
            </a:r>
            <a:r>
              <a:rPr lang="en-US" sz="1800" dirty="0" err="1" smtClean="0"/>
              <a:t>niciun</a:t>
            </a:r>
            <a:r>
              <a:rPr lang="en-US" sz="1800" dirty="0" smtClean="0"/>
              <a:t> </a:t>
            </a:r>
            <a:r>
              <a:rPr lang="en-US" sz="1800" dirty="0" err="1" smtClean="0"/>
              <a:t>atribut</a:t>
            </a:r>
            <a:r>
              <a:rPr lang="en-US" sz="1800" dirty="0"/>
              <a:t> </a:t>
            </a:r>
            <a:r>
              <a:rPr lang="en-US" sz="1800" dirty="0" smtClean="0"/>
              <a:t>care nu </a:t>
            </a:r>
            <a:r>
              <a:rPr lang="en-US" sz="1800" dirty="0" err="1" smtClean="0"/>
              <a:t>este</a:t>
            </a:r>
            <a:r>
              <a:rPr lang="en-US" sz="1800" dirty="0" smtClean="0"/>
              <a:t> parte a UID-</a:t>
            </a:r>
            <a:r>
              <a:rPr lang="en-US" sz="1800" dirty="0" err="1" smtClean="0"/>
              <a:t>ului</a:t>
            </a:r>
            <a:r>
              <a:rPr lang="en-US" sz="1800" dirty="0" smtClean="0"/>
              <a:t> nu </a:t>
            </a:r>
            <a:r>
              <a:rPr lang="en-US" sz="1800" dirty="0" err="1" smtClean="0"/>
              <a:t>depinde</a:t>
            </a:r>
            <a:r>
              <a:rPr lang="en-US" sz="1800" dirty="0" smtClean="0"/>
              <a:t> de un alt </a:t>
            </a:r>
            <a:r>
              <a:rPr lang="en-US" sz="1800" dirty="0" err="1" smtClean="0"/>
              <a:t>atribut</a:t>
            </a:r>
            <a:r>
              <a:rPr lang="en-US" sz="1800" dirty="0" smtClean="0"/>
              <a:t> non-</a:t>
            </a:r>
            <a:r>
              <a:rPr lang="en-US" sz="1800" dirty="0" err="1" smtClean="0"/>
              <a:t>UID.Cu</a:t>
            </a:r>
            <a:r>
              <a:rPr lang="en-US" sz="1800" dirty="0" smtClean="0"/>
              <a:t> </a:t>
            </a:r>
            <a:r>
              <a:rPr lang="en-US" sz="1800" dirty="0" err="1" smtClean="0"/>
              <a:t>alte</a:t>
            </a:r>
            <a:r>
              <a:rPr lang="en-US" sz="1800" dirty="0" smtClean="0"/>
              <a:t> </a:t>
            </a:r>
            <a:r>
              <a:rPr lang="en-US" sz="1800" dirty="0" err="1" smtClean="0"/>
              <a:t>cuvinte,nu</a:t>
            </a:r>
            <a:r>
              <a:rPr lang="en-US" sz="1800" dirty="0" smtClean="0"/>
              <a:t> se </a:t>
            </a:r>
            <a:r>
              <a:rPr lang="en-US" sz="1800" dirty="0" err="1" smtClean="0"/>
              <a:t>accepta</a:t>
            </a:r>
            <a:r>
              <a:rPr lang="en-US" sz="1800" dirty="0" smtClean="0"/>
              <a:t> </a:t>
            </a:r>
            <a:r>
              <a:rPr lang="en-US" sz="1800" dirty="0" err="1" smtClean="0"/>
              <a:t>dependente</a:t>
            </a:r>
            <a:r>
              <a:rPr lang="en-US" sz="1800" dirty="0" smtClean="0"/>
              <a:t> </a:t>
            </a:r>
            <a:r>
              <a:rPr lang="en-US" sz="1800" dirty="0" err="1" smtClean="0"/>
              <a:t>tranzitive,adica</a:t>
            </a:r>
            <a:r>
              <a:rPr lang="en-US" sz="1800" dirty="0" smtClean="0"/>
              <a:t> un </a:t>
            </a:r>
            <a:r>
              <a:rPr lang="en-US" sz="1800" dirty="0" err="1" smtClean="0"/>
              <a:t>atribut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depinda</a:t>
            </a:r>
            <a:r>
              <a:rPr lang="en-US" sz="1800" dirty="0" smtClean="0"/>
              <a:t> de UID in mod direct.</a:t>
            </a:r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Tipuri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subtipuri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/>
              <a:t>Un </a:t>
            </a:r>
            <a:r>
              <a:rPr lang="en-US" sz="1800" b="1" dirty="0" err="1"/>
              <a:t>subtip</a:t>
            </a:r>
            <a:r>
              <a:rPr lang="en-US" sz="1800" dirty="0"/>
              <a:t> </a:t>
            </a:r>
            <a:r>
              <a:rPr lang="en-US" sz="1800" dirty="0" err="1"/>
              <a:t>sau</a:t>
            </a:r>
            <a:r>
              <a:rPr lang="en-US" sz="1800" dirty="0"/>
              <a:t> o </a:t>
            </a:r>
            <a:r>
              <a:rPr lang="en-US" sz="1800" b="1" dirty="0" err="1"/>
              <a:t>subentitate</a:t>
            </a:r>
            <a:r>
              <a:rPr lang="en-US" sz="1800" dirty="0"/>
              <a:t> </a:t>
            </a:r>
            <a:r>
              <a:rPr lang="en-US" sz="1800" dirty="0" err="1"/>
              <a:t>este</a:t>
            </a:r>
            <a:r>
              <a:rPr lang="en-US" sz="1800" dirty="0"/>
              <a:t> o </a:t>
            </a:r>
            <a:r>
              <a:rPr lang="en-US" sz="1800" dirty="0" err="1"/>
              <a:t>clasificare</a:t>
            </a:r>
            <a:r>
              <a:rPr lang="en-US" sz="1800" dirty="0"/>
              <a:t> a </a:t>
            </a:r>
            <a:r>
              <a:rPr lang="en-US" sz="1800" dirty="0" err="1"/>
              <a:t>unei</a:t>
            </a:r>
            <a:r>
              <a:rPr lang="en-US" sz="1800" dirty="0"/>
              <a:t> </a:t>
            </a:r>
            <a:r>
              <a:rPr lang="en-US" sz="1800" dirty="0" err="1"/>
              <a:t>entitati</a:t>
            </a:r>
            <a:r>
              <a:rPr lang="en-US" sz="1800" dirty="0"/>
              <a:t> care are </a:t>
            </a:r>
            <a:r>
              <a:rPr lang="en-US" sz="1800" dirty="0" err="1"/>
              <a:t>caracteristici</a:t>
            </a:r>
            <a:r>
              <a:rPr lang="en-US" sz="1800" dirty="0"/>
              <a:t> commune cu </a:t>
            </a:r>
            <a:r>
              <a:rPr lang="en-US" sz="1800" dirty="0" err="1"/>
              <a:t>entitate</a:t>
            </a:r>
            <a:r>
              <a:rPr lang="en-US" sz="1800" dirty="0"/>
              <a:t> </a:t>
            </a:r>
            <a:r>
              <a:rPr lang="en-US" sz="1800" dirty="0" err="1"/>
              <a:t>generala,precum</a:t>
            </a:r>
            <a:r>
              <a:rPr lang="en-US" sz="1800" dirty="0"/>
              <a:t> </a:t>
            </a:r>
            <a:r>
              <a:rPr lang="en-US" sz="1800" dirty="0" err="1"/>
              <a:t>atribute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relatii.Subtipurile</a:t>
            </a:r>
            <a:r>
              <a:rPr lang="en-US" sz="1800" dirty="0"/>
              <a:t> se </a:t>
            </a:r>
            <a:r>
              <a:rPr lang="en-US" sz="1800" dirty="0" err="1"/>
              <a:t>reprezinta</a:t>
            </a:r>
            <a:r>
              <a:rPr lang="en-US" sz="1800" dirty="0"/>
              <a:t> in </a:t>
            </a:r>
            <a:r>
              <a:rPr lang="en-US" sz="1800" dirty="0" err="1"/>
              <a:t>cadrul</a:t>
            </a:r>
            <a:r>
              <a:rPr lang="en-US" sz="1800" dirty="0"/>
              <a:t> </a:t>
            </a:r>
            <a:r>
              <a:rPr lang="en-US" sz="1800" dirty="0" err="1"/>
              <a:t>hartii</a:t>
            </a:r>
            <a:r>
              <a:rPr lang="en-US" sz="1800" dirty="0"/>
              <a:t> </a:t>
            </a:r>
            <a:r>
              <a:rPr lang="en-US" sz="1800" dirty="0" err="1"/>
              <a:t>relatiilor</a:t>
            </a:r>
            <a:r>
              <a:rPr lang="en-US" sz="1800" dirty="0"/>
              <a:t> ca </a:t>
            </a:r>
            <a:r>
              <a:rPr lang="en-US" sz="1800" dirty="0" err="1"/>
              <a:t>entitati</a:t>
            </a:r>
            <a:r>
              <a:rPr lang="en-US" sz="1800" dirty="0"/>
              <a:t> in </a:t>
            </a:r>
            <a:r>
              <a:rPr lang="en-US" sz="1800" dirty="0" err="1"/>
              <a:t>interiorul</a:t>
            </a:r>
            <a:r>
              <a:rPr lang="en-US" sz="1800" dirty="0"/>
              <a:t> </a:t>
            </a:r>
            <a:r>
              <a:rPr lang="en-US" sz="1800" dirty="0" err="1"/>
              <a:t>altei</a:t>
            </a:r>
            <a:r>
              <a:rPr lang="en-US" sz="1800" dirty="0"/>
              <a:t> </a:t>
            </a:r>
            <a:r>
              <a:rPr lang="en-US" sz="1800" dirty="0" err="1"/>
              <a:t>entitati.Atributele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relatiile</a:t>
            </a:r>
            <a:r>
              <a:rPr lang="en-US" sz="1800" dirty="0"/>
              <a:t> commune </a:t>
            </a:r>
            <a:r>
              <a:rPr lang="en-US" sz="1800" dirty="0" err="1"/>
              <a:t>tuturor</a:t>
            </a:r>
            <a:r>
              <a:rPr lang="en-US" sz="1800" dirty="0"/>
              <a:t> </a:t>
            </a:r>
            <a:r>
              <a:rPr lang="en-US" sz="1800" dirty="0" err="1"/>
              <a:t>subtipurilor</a:t>
            </a:r>
            <a:r>
              <a:rPr lang="en-US" sz="1800" dirty="0"/>
              <a:t> se </a:t>
            </a:r>
            <a:r>
              <a:rPr lang="en-US" sz="1800" dirty="0" err="1"/>
              <a:t>vor</a:t>
            </a:r>
            <a:r>
              <a:rPr lang="en-US" sz="1800" dirty="0"/>
              <a:t> </a:t>
            </a:r>
            <a:r>
              <a:rPr lang="en-US" sz="1800" dirty="0" err="1"/>
              <a:t>reprezenta</a:t>
            </a:r>
            <a:r>
              <a:rPr lang="en-US" sz="1800" dirty="0"/>
              <a:t> la </a:t>
            </a:r>
            <a:r>
              <a:rPr lang="en-US" sz="1800" dirty="0" err="1"/>
              <a:t>nivelul</a:t>
            </a:r>
            <a:r>
              <a:rPr lang="en-US" sz="1800" dirty="0"/>
              <a:t> </a:t>
            </a:r>
            <a:r>
              <a:rPr lang="en-US" sz="1800" dirty="0" err="1"/>
              <a:t>supertipului</a:t>
            </a:r>
            <a:r>
              <a:rPr lang="en-US" sz="1800" dirty="0"/>
              <a:t> </a:t>
            </a:r>
            <a:r>
              <a:rPr lang="en-US" sz="1800" dirty="0" err="1"/>
              <a:t>sau</a:t>
            </a:r>
            <a:r>
              <a:rPr lang="en-US" sz="1800" dirty="0"/>
              <a:t> </a:t>
            </a:r>
            <a:r>
              <a:rPr lang="en-US" sz="1800" dirty="0" err="1"/>
              <a:t>superentitatii.Atributele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relatiile</a:t>
            </a:r>
            <a:r>
              <a:rPr lang="en-US" sz="1800" dirty="0"/>
              <a:t> </a:t>
            </a:r>
            <a:r>
              <a:rPr lang="en-US" sz="1800" dirty="0" err="1"/>
              <a:t>supertipului</a:t>
            </a:r>
            <a:r>
              <a:rPr lang="en-US" sz="1800" dirty="0"/>
              <a:t> </a:t>
            </a:r>
            <a:r>
              <a:rPr lang="en-US" sz="1800" dirty="0" err="1"/>
              <a:t>vor</a:t>
            </a:r>
            <a:r>
              <a:rPr lang="en-US" sz="1800" dirty="0"/>
              <a:t> </a:t>
            </a:r>
            <a:r>
              <a:rPr lang="en-US" sz="1800" dirty="0" err="1"/>
              <a:t>fi</a:t>
            </a:r>
            <a:r>
              <a:rPr lang="en-US" sz="1800" dirty="0"/>
              <a:t> </a:t>
            </a:r>
            <a:r>
              <a:rPr lang="en-US" sz="1800" dirty="0" err="1"/>
              <a:t>mostenite</a:t>
            </a:r>
            <a:r>
              <a:rPr lang="en-US" sz="1800" dirty="0"/>
              <a:t> de </a:t>
            </a:r>
            <a:r>
              <a:rPr lang="en-US" sz="1800" dirty="0" err="1"/>
              <a:t>catre</a:t>
            </a:r>
            <a:r>
              <a:rPr lang="en-US" sz="1800" dirty="0"/>
              <a:t> </a:t>
            </a:r>
            <a:r>
              <a:rPr lang="en-US" sz="1800" dirty="0" err="1"/>
              <a:t>subtipuri</a:t>
            </a:r>
            <a:r>
              <a:rPr lang="en-US" sz="1800" dirty="0"/>
              <a:t>.</a:t>
            </a:r>
            <a:endParaRPr lang="ro-RO" sz="1800" dirty="0"/>
          </a:p>
          <a:p>
            <a:endParaRPr lang="ro-RO" sz="1800" dirty="0"/>
          </a:p>
        </p:txBody>
      </p:sp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500034" y="3071810"/>
            <a:ext cx="3786214" cy="32861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				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ANGAJAT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#id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nume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adresa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data_nasterii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1928794" y="3929066"/>
            <a:ext cx="787403" cy="64294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SECRETARA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071802" y="3929066"/>
            <a:ext cx="784232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MANAGER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*bonus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928662" y="5214951"/>
            <a:ext cx="1071570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ALTUL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143108" y="5072074"/>
            <a:ext cx="1855801" cy="10652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REPREZENTANT_VANZARI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*zona_vanzarii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*permis_conducere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5429256" y="3857628"/>
            <a:ext cx="993787" cy="10715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DEPARTAMENT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Conector drept 12"/>
          <p:cNvCxnSpPr/>
          <p:nvPr/>
        </p:nvCxnSpPr>
        <p:spPr>
          <a:xfrm>
            <a:off x="3857620" y="407194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14"/>
          <p:cNvCxnSpPr/>
          <p:nvPr/>
        </p:nvCxnSpPr>
        <p:spPr>
          <a:xfrm>
            <a:off x="4429124" y="407194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/>
          <p:cNvCxnSpPr/>
          <p:nvPr/>
        </p:nvCxnSpPr>
        <p:spPr>
          <a:xfrm>
            <a:off x="4857752" y="407194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20"/>
          <p:cNvCxnSpPr/>
          <p:nvPr/>
        </p:nvCxnSpPr>
        <p:spPr>
          <a:xfrm>
            <a:off x="4286248" y="450057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rept 22"/>
          <p:cNvCxnSpPr/>
          <p:nvPr/>
        </p:nvCxnSpPr>
        <p:spPr>
          <a:xfrm>
            <a:off x="4286248" y="435769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/>
          <p:cNvCxnSpPr>
            <a:endCxn id="7170" idx="3"/>
          </p:cNvCxnSpPr>
          <p:nvPr/>
        </p:nvCxnSpPr>
        <p:spPr>
          <a:xfrm rot="10800000" flipV="1">
            <a:off x="4286248" y="4500570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Relatii</a:t>
            </a:r>
            <a:r>
              <a:rPr lang="en-US" b="1" dirty="0" smtClean="0"/>
              <a:t> </a:t>
            </a:r>
            <a:r>
              <a:rPr lang="en-US" b="1" dirty="0" err="1" smtClean="0"/>
              <a:t>exclusiviste</a:t>
            </a: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In </a:t>
            </a:r>
            <a:r>
              <a:rPr lang="en-US" sz="1800" dirty="0" err="1" smtClean="0"/>
              <a:t>unele</a:t>
            </a:r>
            <a:r>
              <a:rPr lang="en-US" sz="1800" dirty="0" smtClean="0"/>
              <a:t> </a:t>
            </a:r>
            <a:r>
              <a:rPr lang="en-US" sz="1800" dirty="0" err="1" smtClean="0"/>
              <a:t>situatii,relatiile</a:t>
            </a:r>
            <a:r>
              <a:rPr lang="en-US" sz="1800" dirty="0" smtClean="0"/>
              <a:t> se pot exclude </a:t>
            </a:r>
            <a:r>
              <a:rPr lang="en-US" sz="1800" dirty="0" err="1" smtClean="0"/>
              <a:t>reciproc,adica</a:t>
            </a:r>
            <a:r>
              <a:rPr lang="en-US" sz="1800" dirty="0" smtClean="0"/>
              <a:t> </a:t>
            </a:r>
            <a:r>
              <a:rPr lang="en-US" sz="1800" dirty="0" err="1" smtClean="0"/>
              <a:t>dintr</a:t>
            </a:r>
            <a:r>
              <a:rPr lang="en-US" sz="1800" dirty="0" smtClean="0"/>
              <a:t>-un </a:t>
            </a:r>
            <a:r>
              <a:rPr lang="en-US" sz="1800" dirty="0" err="1" smtClean="0"/>
              <a:t>grup</a:t>
            </a:r>
            <a:r>
              <a:rPr lang="en-US" sz="1800" dirty="0" smtClean="0"/>
              <a:t> de </a:t>
            </a:r>
            <a:r>
              <a:rPr lang="en-US" sz="1800" dirty="0" err="1" smtClean="0"/>
              <a:t>relatii,la</a:t>
            </a:r>
            <a:r>
              <a:rPr lang="en-US" sz="1800" dirty="0" smtClean="0"/>
              <a:t> un moment </a:t>
            </a:r>
            <a:r>
              <a:rPr lang="en-US" sz="1800" dirty="0" err="1" smtClean="0"/>
              <a:t>dat</a:t>
            </a:r>
            <a:r>
              <a:rPr lang="en-US" sz="1800" dirty="0" smtClean="0"/>
              <a:t> </a:t>
            </a:r>
            <a:r>
              <a:rPr lang="en-US" sz="1800" dirty="0" err="1" smtClean="0"/>
              <a:t>doar</a:t>
            </a:r>
            <a:r>
              <a:rPr lang="en-US" sz="1800" dirty="0" smtClean="0"/>
              <a:t> </a:t>
            </a:r>
            <a:r>
              <a:rPr lang="en-US" sz="1800" dirty="0" err="1" smtClean="0"/>
              <a:t>una</a:t>
            </a:r>
            <a:r>
              <a:rPr lang="en-US" sz="1800" dirty="0" smtClean="0"/>
              <a:t> </a:t>
            </a:r>
            <a:r>
              <a:rPr lang="en-US" sz="1800" dirty="0" err="1" smtClean="0"/>
              <a:t>dintre</a:t>
            </a:r>
            <a:r>
              <a:rPr lang="en-US" sz="1800" dirty="0" smtClean="0"/>
              <a:t> </a:t>
            </a:r>
            <a:r>
              <a:rPr lang="en-US" sz="1800" dirty="0" err="1" smtClean="0"/>
              <a:t>ele</a:t>
            </a:r>
            <a:r>
              <a:rPr lang="en-US" sz="1800" dirty="0" smtClean="0"/>
              <a:t> </a:t>
            </a:r>
            <a:r>
              <a:rPr lang="en-US" sz="1800" dirty="0" err="1" smtClean="0"/>
              <a:t>poate</a:t>
            </a:r>
            <a:r>
              <a:rPr lang="en-US" sz="1800" dirty="0" smtClean="0"/>
              <a:t> </a:t>
            </a:r>
            <a:r>
              <a:rPr lang="en-US" sz="1800" dirty="0" err="1" smtClean="0"/>
              <a:t>avea</a:t>
            </a:r>
            <a:r>
              <a:rPr lang="en-US" sz="1800" dirty="0" smtClean="0"/>
              <a:t> loc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en-US" sz="1800" dirty="0" err="1" smtClean="0"/>
              <a:t>Exista</a:t>
            </a:r>
            <a:r>
              <a:rPr lang="en-US" sz="1800" dirty="0" smtClean="0"/>
              <a:t> </a:t>
            </a:r>
            <a:r>
              <a:rPr lang="en-US" sz="1800" dirty="0" err="1" smtClean="0"/>
              <a:t>doua</a:t>
            </a:r>
            <a:r>
              <a:rPr lang="en-US" sz="1800" dirty="0" smtClean="0"/>
              <a:t> </a:t>
            </a:r>
            <a:r>
              <a:rPr lang="en-US" sz="1800" dirty="0" err="1" smtClean="0"/>
              <a:t>tipuri</a:t>
            </a:r>
            <a:r>
              <a:rPr lang="en-US" sz="1800" dirty="0" smtClean="0"/>
              <a:t> de </a:t>
            </a:r>
            <a:r>
              <a:rPr lang="en-US" sz="1800" dirty="0" err="1" smtClean="0"/>
              <a:t>relatii</a:t>
            </a:r>
            <a:r>
              <a:rPr lang="en-US" sz="1800" dirty="0" smtClean="0"/>
              <a:t> exclusive</a:t>
            </a:r>
            <a:r>
              <a:rPr lang="en-US" sz="1800" dirty="0" smtClean="0"/>
              <a:t>:</a:t>
            </a:r>
            <a:endParaRPr lang="ro-RO" sz="1800" dirty="0" smtClean="0"/>
          </a:p>
          <a:p>
            <a:pPr>
              <a:buNone/>
            </a:pPr>
            <a:r>
              <a:rPr lang="en-US" sz="1800" dirty="0" smtClean="0"/>
              <a:t>-</a:t>
            </a:r>
            <a:r>
              <a:rPr lang="en-US" sz="1800" b="1" dirty="0" err="1" smtClean="0"/>
              <a:t>Relatii</a:t>
            </a:r>
            <a:r>
              <a:rPr lang="en-US" sz="1800" b="1" dirty="0" smtClean="0"/>
              <a:t> exclusive </a:t>
            </a:r>
            <a:r>
              <a:rPr lang="en-US" sz="1800" b="1" dirty="0" err="1" smtClean="0"/>
              <a:t>obligatorii</a:t>
            </a:r>
            <a:r>
              <a:rPr lang="en-US" sz="1800" dirty="0" smtClean="0"/>
              <a:t> in care </a:t>
            </a:r>
            <a:r>
              <a:rPr lang="en-US" sz="1800" dirty="0" err="1" smtClean="0"/>
              <a:t>toate</a:t>
            </a:r>
            <a:r>
              <a:rPr lang="en-US" sz="1800" dirty="0" smtClean="0"/>
              <a:t> </a:t>
            </a:r>
            <a:r>
              <a:rPr lang="en-US" sz="1800" dirty="0" err="1" smtClean="0"/>
              <a:t>relatiile</a:t>
            </a:r>
            <a:r>
              <a:rPr lang="en-US" sz="1800" dirty="0" smtClean="0"/>
              <a:t> </a:t>
            </a:r>
            <a:r>
              <a:rPr lang="en-US" sz="1800" dirty="0" err="1" smtClean="0"/>
              <a:t>ce</a:t>
            </a:r>
            <a:r>
              <a:rPr lang="en-US" sz="1800" dirty="0" smtClean="0"/>
              <a:t> </a:t>
            </a:r>
            <a:r>
              <a:rPr lang="en-US" sz="1800" dirty="0" err="1" smtClean="0"/>
              <a:t>fac</a:t>
            </a:r>
            <a:r>
              <a:rPr lang="en-US" sz="1800" dirty="0" smtClean="0"/>
              <a:t> parte din </a:t>
            </a:r>
            <a:r>
              <a:rPr lang="en-US" sz="1800" dirty="0" err="1" smtClean="0"/>
              <a:t>arcul</a:t>
            </a:r>
            <a:r>
              <a:rPr lang="en-US" sz="1800" dirty="0" smtClean="0"/>
              <a:t> respective </a:t>
            </a:r>
            <a:r>
              <a:rPr lang="en-US" sz="1800" dirty="0" err="1" smtClean="0"/>
              <a:t>sunt</a:t>
            </a:r>
            <a:r>
              <a:rPr lang="en-US" sz="1800" dirty="0" smtClean="0"/>
              <a:t> </a:t>
            </a:r>
            <a:r>
              <a:rPr lang="en-US" sz="1800" dirty="0" err="1" smtClean="0"/>
              <a:t>obligatorii,ceea</a:t>
            </a:r>
            <a:r>
              <a:rPr lang="en-US" sz="1800" dirty="0" smtClean="0"/>
              <a:t> </a:t>
            </a:r>
            <a:r>
              <a:rPr lang="en-US" sz="1800" dirty="0" err="1" smtClean="0"/>
              <a:t>ce</a:t>
            </a:r>
            <a:r>
              <a:rPr lang="en-US" sz="1800" dirty="0" smtClean="0"/>
              <a:t> </a:t>
            </a:r>
            <a:r>
              <a:rPr lang="en-US" sz="1800" dirty="0" err="1" smtClean="0"/>
              <a:t>inseamna</a:t>
            </a:r>
            <a:r>
              <a:rPr lang="en-US" sz="1800" dirty="0" smtClean="0"/>
              <a:t> ca de </a:t>
            </a:r>
            <a:r>
              <a:rPr lang="en-US" sz="1800" dirty="0" err="1" smtClean="0"/>
              <a:t>fiecare</a:t>
            </a:r>
            <a:r>
              <a:rPr lang="en-US" sz="1800" dirty="0" smtClean="0"/>
              <a:t> </a:t>
            </a:r>
            <a:r>
              <a:rPr lang="en-US" sz="1800" dirty="0" err="1" smtClean="0"/>
              <a:t>data,una</a:t>
            </a:r>
            <a:r>
              <a:rPr lang="en-US" sz="1800" dirty="0" smtClean="0"/>
              <a:t> </a:t>
            </a:r>
            <a:r>
              <a:rPr lang="en-US" sz="1800" dirty="0" err="1" smtClean="0"/>
              <a:t>dintre</a:t>
            </a:r>
            <a:r>
              <a:rPr lang="en-US" sz="1800" dirty="0" smtClean="0"/>
              <a:t> </a:t>
            </a:r>
            <a:r>
              <a:rPr lang="en-US" sz="1800" dirty="0" err="1" smtClean="0"/>
              <a:t>relatii</a:t>
            </a:r>
            <a:r>
              <a:rPr lang="en-US" sz="1800" dirty="0" smtClean="0"/>
              <a:t> are </a:t>
            </a:r>
            <a:r>
              <a:rPr lang="en-US" sz="1800" dirty="0" err="1" smtClean="0"/>
              <a:t>obligatoriu</a:t>
            </a:r>
            <a:r>
              <a:rPr lang="en-US" sz="1800" dirty="0" smtClean="0"/>
              <a:t> loc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en-US" sz="1800" dirty="0" smtClean="0"/>
              <a:t>-</a:t>
            </a:r>
            <a:r>
              <a:rPr lang="en-US" sz="1800" b="1" dirty="0" err="1" smtClean="0"/>
              <a:t>Relatii</a:t>
            </a:r>
            <a:r>
              <a:rPr lang="en-US" sz="1800" b="1" dirty="0" smtClean="0"/>
              <a:t> exclusive </a:t>
            </a:r>
            <a:r>
              <a:rPr lang="en-US" sz="1800" b="1" dirty="0" err="1" smtClean="0"/>
              <a:t>optionale</a:t>
            </a:r>
            <a:r>
              <a:rPr lang="en-US" sz="1800" dirty="0" smtClean="0"/>
              <a:t> </a:t>
            </a:r>
            <a:r>
              <a:rPr lang="en-US" sz="1800" dirty="0" err="1" smtClean="0"/>
              <a:t>caz</a:t>
            </a:r>
            <a:r>
              <a:rPr lang="en-US" sz="1800" dirty="0" smtClean="0"/>
              <a:t> in care </a:t>
            </a:r>
            <a:r>
              <a:rPr lang="en-US" sz="1800" dirty="0" err="1" smtClean="0"/>
              <a:t>toate</a:t>
            </a:r>
            <a:r>
              <a:rPr lang="en-US" sz="1800" dirty="0" smtClean="0"/>
              <a:t> </a:t>
            </a:r>
            <a:r>
              <a:rPr lang="en-US" sz="1800" dirty="0" err="1" smtClean="0"/>
              <a:t>relatiile</a:t>
            </a:r>
            <a:r>
              <a:rPr lang="en-US" sz="1800" dirty="0" smtClean="0"/>
              <a:t> </a:t>
            </a:r>
            <a:r>
              <a:rPr lang="en-US" sz="1800" dirty="0" err="1" smtClean="0"/>
              <a:t>ce</a:t>
            </a:r>
            <a:r>
              <a:rPr lang="en-US" sz="1800" dirty="0" smtClean="0"/>
              <a:t> </a:t>
            </a:r>
            <a:r>
              <a:rPr lang="en-US" sz="1800" dirty="0" err="1" smtClean="0"/>
              <a:t>fac</a:t>
            </a:r>
            <a:r>
              <a:rPr lang="en-US" sz="1800" dirty="0" smtClean="0"/>
              <a:t> parte din arc </a:t>
            </a:r>
            <a:r>
              <a:rPr lang="en-US" sz="1800" dirty="0" err="1" smtClean="0"/>
              <a:t>sunt</a:t>
            </a:r>
            <a:r>
              <a:rPr lang="en-US" sz="1800" dirty="0" smtClean="0"/>
              <a:t> </a:t>
            </a:r>
            <a:r>
              <a:rPr lang="en-US" sz="1800" dirty="0" err="1" smtClean="0"/>
              <a:t>optionale</a:t>
            </a:r>
            <a:r>
              <a:rPr lang="en-US" sz="1800" dirty="0" smtClean="0"/>
              <a:t>.</a:t>
            </a:r>
            <a:r>
              <a:rPr lang="ro-RO" sz="1800" dirty="0" smtClean="0"/>
              <a:t> </a:t>
            </a:r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o-RO" sz="1800" dirty="0" smtClean="0"/>
              <a:t>Exemplu</a:t>
            </a:r>
            <a:r>
              <a:rPr lang="en-US" sz="1800" dirty="0" smtClean="0"/>
              <a:t>:</a:t>
            </a:r>
          </a:p>
          <a:p>
            <a:pPr>
              <a:buNone/>
            </a:pPr>
            <a:endParaRPr lang="ro-RO" sz="1800" dirty="0" smtClean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42910" y="3143249"/>
            <a:ext cx="857256" cy="107156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ELEV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3143240" y="2285992"/>
            <a:ext cx="1357321" cy="79533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Echipa_fotbal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3143240" y="3357562"/>
            <a:ext cx="1285883" cy="78581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Cerc_literar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3143240" y="4714884"/>
            <a:ext cx="1284297" cy="77154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Cerc_informatica</a:t>
            </a:r>
            <a:endParaRPr kumimoji="0" lang="ro-R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Conector drept 10"/>
          <p:cNvCxnSpPr/>
          <p:nvPr/>
        </p:nvCxnSpPr>
        <p:spPr>
          <a:xfrm>
            <a:off x="1500166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rept 12"/>
          <p:cNvCxnSpPr/>
          <p:nvPr/>
        </p:nvCxnSpPr>
        <p:spPr>
          <a:xfrm>
            <a:off x="1928794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14"/>
          <p:cNvCxnSpPr/>
          <p:nvPr/>
        </p:nvCxnSpPr>
        <p:spPr>
          <a:xfrm>
            <a:off x="2428860" y="328612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/>
          <p:cNvCxnSpPr/>
          <p:nvPr/>
        </p:nvCxnSpPr>
        <p:spPr>
          <a:xfrm rot="5400000">
            <a:off x="2678893" y="310752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/>
          <p:cNvCxnSpPr/>
          <p:nvPr/>
        </p:nvCxnSpPr>
        <p:spPr>
          <a:xfrm>
            <a:off x="2857488" y="292893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rept 26"/>
          <p:cNvCxnSpPr/>
          <p:nvPr/>
        </p:nvCxnSpPr>
        <p:spPr>
          <a:xfrm>
            <a:off x="1500166" y="3857628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rept 28"/>
          <p:cNvCxnSpPr/>
          <p:nvPr/>
        </p:nvCxnSpPr>
        <p:spPr>
          <a:xfrm>
            <a:off x="2071670" y="3857628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rept 32"/>
          <p:cNvCxnSpPr/>
          <p:nvPr/>
        </p:nvCxnSpPr>
        <p:spPr>
          <a:xfrm>
            <a:off x="2857488" y="385762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rept 34"/>
          <p:cNvCxnSpPr/>
          <p:nvPr/>
        </p:nvCxnSpPr>
        <p:spPr>
          <a:xfrm rot="5400000">
            <a:off x="1000100" y="442913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rept 36"/>
          <p:cNvCxnSpPr/>
          <p:nvPr/>
        </p:nvCxnSpPr>
        <p:spPr>
          <a:xfrm rot="5400000">
            <a:off x="1035819" y="503635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rept 40"/>
          <p:cNvCxnSpPr/>
          <p:nvPr/>
        </p:nvCxnSpPr>
        <p:spPr>
          <a:xfrm>
            <a:off x="1214414" y="521495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rept 42"/>
          <p:cNvCxnSpPr/>
          <p:nvPr/>
        </p:nvCxnSpPr>
        <p:spPr>
          <a:xfrm>
            <a:off x="1857356" y="5214950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rept 44"/>
          <p:cNvCxnSpPr/>
          <p:nvPr/>
        </p:nvCxnSpPr>
        <p:spPr>
          <a:xfrm>
            <a:off x="2428860" y="5214950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rept 46"/>
          <p:cNvCxnSpPr/>
          <p:nvPr/>
        </p:nvCxnSpPr>
        <p:spPr>
          <a:xfrm>
            <a:off x="3000364" y="5214950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7" grpId="0" animBg="1"/>
      <p:bldP spid="1028" grpId="0" animBg="1"/>
      <p:bldP spid="10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o-RO" sz="4400" dirty="0" err="1"/>
              <a:t>Cerintele</a:t>
            </a:r>
            <a:r>
              <a:rPr lang="ro-RO" sz="4400" dirty="0"/>
              <a:t> proiectului</a:t>
            </a:r>
            <a:r>
              <a:rPr lang="ro-RO" sz="1200" dirty="0"/>
              <a:t/>
            </a:r>
            <a:br>
              <a:rPr lang="ro-RO" sz="1200" dirty="0"/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err="1" smtClean="0"/>
              <a:t>Fiecare</a:t>
            </a:r>
            <a:r>
              <a:rPr lang="en-US" sz="1800" dirty="0" smtClean="0"/>
              <a:t> </a:t>
            </a:r>
            <a:r>
              <a:rPr lang="en-US" sz="1800" dirty="0" err="1" smtClean="0"/>
              <a:t>avion</a:t>
            </a:r>
            <a:r>
              <a:rPr lang="en-US" sz="1800" dirty="0" smtClean="0"/>
              <a:t> are un </a:t>
            </a:r>
            <a:r>
              <a:rPr lang="en-US" sz="1800" dirty="0" err="1" smtClean="0"/>
              <a:t>numar</a:t>
            </a:r>
            <a:r>
              <a:rPr lang="en-US" sz="1800" dirty="0" smtClean="0"/>
              <a:t> de </a:t>
            </a:r>
            <a:r>
              <a:rPr lang="en-US" sz="1800" dirty="0" err="1" smtClean="0"/>
              <a:t>inregistrare,si</a:t>
            </a:r>
            <a:r>
              <a:rPr lang="en-US" sz="1800" dirty="0" smtClean="0"/>
              <a:t> un </a:t>
            </a:r>
            <a:r>
              <a:rPr lang="en-US" sz="1800" dirty="0" err="1" smtClean="0"/>
              <a:t>model.Aeroportul</a:t>
            </a:r>
            <a:r>
              <a:rPr lang="en-US" sz="1800" dirty="0" smtClean="0"/>
              <a:t> </a:t>
            </a:r>
            <a:r>
              <a:rPr lang="en-US" sz="1800" dirty="0" err="1" smtClean="0"/>
              <a:t>gazduieste</a:t>
            </a:r>
            <a:r>
              <a:rPr lang="en-US" sz="1800" dirty="0" smtClean="0"/>
              <a:t> un </a:t>
            </a:r>
            <a:r>
              <a:rPr lang="en-US" sz="1800" dirty="0" err="1" smtClean="0"/>
              <a:t>numar</a:t>
            </a:r>
            <a:r>
              <a:rPr lang="en-US" sz="1800" dirty="0" smtClean="0"/>
              <a:t> de </a:t>
            </a:r>
            <a:r>
              <a:rPr lang="en-US" sz="1800" dirty="0" err="1" smtClean="0"/>
              <a:t>modele</a:t>
            </a:r>
            <a:r>
              <a:rPr lang="en-US" sz="1800" dirty="0" smtClean="0"/>
              <a:t> de </a:t>
            </a:r>
            <a:r>
              <a:rPr lang="en-US" sz="1800" dirty="0" err="1" smtClean="0"/>
              <a:t>avioane,si</a:t>
            </a:r>
            <a:r>
              <a:rPr lang="en-US" sz="1800" dirty="0" smtClean="0"/>
              <a:t> </a:t>
            </a:r>
            <a:r>
              <a:rPr lang="en-US" sz="1800" dirty="0" err="1" smtClean="0"/>
              <a:t>fiecare</a:t>
            </a:r>
            <a:r>
              <a:rPr lang="en-US" sz="1800" dirty="0" smtClean="0"/>
              <a:t> model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identificat</a:t>
            </a:r>
            <a:r>
              <a:rPr lang="en-US" sz="1800" dirty="0" smtClean="0"/>
              <a:t> </a:t>
            </a:r>
            <a:r>
              <a:rPr lang="en-US" sz="1800" dirty="0" err="1" smtClean="0"/>
              <a:t>printr</a:t>
            </a:r>
            <a:r>
              <a:rPr lang="en-US" sz="1800" dirty="0" smtClean="0"/>
              <a:t>-un cod(de ex:DC-10) </a:t>
            </a:r>
            <a:r>
              <a:rPr lang="en-US" sz="1800" dirty="0" err="1" smtClean="0"/>
              <a:t>si</a:t>
            </a:r>
            <a:r>
              <a:rPr lang="en-US" sz="1800" dirty="0" smtClean="0"/>
              <a:t> are o </a:t>
            </a:r>
            <a:r>
              <a:rPr lang="en-US" sz="1800" dirty="0" err="1" smtClean="0"/>
              <a:t>anumita</a:t>
            </a:r>
            <a:r>
              <a:rPr lang="en-US" sz="1800" dirty="0" smtClean="0"/>
              <a:t> capacitate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greutate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La </a:t>
            </a:r>
            <a:r>
              <a:rPr lang="en-US" sz="1800" dirty="0" err="1" smtClean="0"/>
              <a:t>aeroport</a:t>
            </a:r>
            <a:r>
              <a:rPr lang="en-US" sz="1800" dirty="0" smtClean="0"/>
              <a:t> </a:t>
            </a:r>
            <a:r>
              <a:rPr lang="en-US" sz="1800" dirty="0" err="1" smtClean="0"/>
              <a:t>lucreaza</a:t>
            </a:r>
            <a:r>
              <a:rPr lang="en-US" sz="1800" dirty="0" smtClean="0"/>
              <a:t> un </a:t>
            </a:r>
            <a:r>
              <a:rPr lang="en-US" sz="1800" dirty="0" err="1" smtClean="0"/>
              <a:t>numar</a:t>
            </a:r>
            <a:r>
              <a:rPr lang="en-US" sz="1800" dirty="0" smtClean="0"/>
              <a:t> de </a:t>
            </a:r>
            <a:r>
              <a:rPr lang="en-US" sz="1800" dirty="0" err="1" smtClean="0"/>
              <a:t>tehnicieni</a:t>
            </a:r>
            <a:r>
              <a:rPr lang="en-US" sz="1800" dirty="0" smtClean="0"/>
              <a:t> </a:t>
            </a:r>
            <a:r>
              <a:rPr lang="en-US" sz="1800" dirty="0" err="1" smtClean="0"/>
              <a:t>despre</a:t>
            </a:r>
            <a:r>
              <a:rPr lang="en-US" sz="1800" dirty="0" smtClean="0"/>
              <a:t> care </a:t>
            </a:r>
            <a:r>
              <a:rPr lang="en-US" sz="1800" dirty="0" err="1" smtClean="0"/>
              <a:t>trebuie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memorati</a:t>
            </a:r>
            <a:r>
              <a:rPr lang="en-US" sz="1800" dirty="0" smtClean="0"/>
              <a:t> </a:t>
            </a:r>
            <a:r>
              <a:rPr lang="en-US" sz="1800" dirty="0" err="1" smtClean="0"/>
              <a:t>numele,cnp-ul,adresa,numarul</a:t>
            </a:r>
            <a:r>
              <a:rPr lang="en-US" sz="1800" dirty="0" smtClean="0"/>
              <a:t> de </a:t>
            </a:r>
            <a:r>
              <a:rPr lang="en-US" sz="1800" dirty="0" err="1" smtClean="0"/>
              <a:t>telefon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salariul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Fiecare</a:t>
            </a:r>
            <a:r>
              <a:rPr lang="en-US" sz="1800" dirty="0" smtClean="0"/>
              <a:t> </a:t>
            </a:r>
            <a:r>
              <a:rPr lang="en-US" sz="1800" dirty="0" err="1" smtClean="0"/>
              <a:t>tehnician</a:t>
            </a:r>
            <a:r>
              <a:rPr lang="en-US" sz="1800" dirty="0" smtClean="0"/>
              <a:t> </a:t>
            </a:r>
            <a:r>
              <a:rPr lang="en-US" sz="1800" dirty="0" err="1" smtClean="0"/>
              <a:t>este</a:t>
            </a:r>
            <a:r>
              <a:rPr lang="en-US" sz="1800" dirty="0" smtClean="0"/>
              <a:t> expert </a:t>
            </a:r>
            <a:r>
              <a:rPr lang="en-US" sz="1800" dirty="0" err="1" smtClean="0"/>
              <a:t>pentru</a:t>
            </a:r>
            <a:r>
              <a:rPr lang="en-US" sz="1800" dirty="0" smtClean="0"/>
              <a:t> un </a:t>
            </a:r>
            <a:r>
              <a:rPr lang="en-US" sz="1800" dirty="0" err="1" smtClean="0"/>
              <a:t>numar</a:t>
            </a:r>
            <a:r>
              <a:rPr lang="en-US" sz="1800" dirty="0" smtClean="0"/>
              <a:t> de </a:t>
            </a:r>
            <a:r>
              <a:rPr lang="en-US" sz="1800" dirty="0" err="1" smtClean="0"/>
              <a:t>modele</a:t>
            </a:r>
            <a:r>
              <a:rPr lang="en-US" sz="1800" dirty="0" smtClean="0"/>
              <a:t> de </a:t>
            </a:r>
            <a:r>
              <a:rPr lang="en-US" sz="1800" dirty="0" err="1" smtClean="0"/>
              <a:t>avioane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1800" dirty="0" err="1" smtClean="0"/>
              <a:t>Controlorii</a:t>
            </a:r>
            <a:r>
              <a:rPr lang="en-US" sz="1800" dirty="0" smtClean="0"/>
              <a:t> de </a:t>
            </a:r>
            <a:r>
              <a:rPr lang="en-US" sz="1800" dirty="0" err="1" smtClean="0"/>
              <a:t>trafic</a:t>
            </a:r>
            <a:r>
              <a:rPr lang="en-US" sz="1800" dirty="0" smtClean="0"/>
              <a:t> </a:t>
            </a:r>
            <a:r>
              <a:rPr lang="en-US" sz="1800" dirty="0" err="1" smtClean="0"/>
              <a:t>trebuie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aiba</a:t>
            </a:r>
            <a:r>
              <a:rPr lang="en-US" sz="1800" dirty="0" smtClean="0"/>
              <a:t> un control medical </a:t>
            </a:r>
            <a:r>
              <a:rPr lang="en-US" sz="1800" dirty="0" err="1" smtClean="0"/>
              <a:t>amanuntit.Pentru</a:t>
            </a:r>
            <a:r>
              <a:rPr lang="en-US" sz="1800" dirty="0" smtClean="0"/>
              <a:t> </a:t>
            </a:r>
            <a:r>
              <a:rPr lang="en-US" sz="1800" dirty="0" err="1" smtClean="0"/>
              <a:t>fiecare</a:t>
            </a:r>
            <a:r>
              <a:rPr lang="en-US" sz="1800" dirty="0" smtClean="0"/>
              <a:t> </a:t>
            </a:r>
            <a:r>
              <a:rPr lang="en-US" sz="1800" dirty="0" err="1" smtClean="0"/>
              <a:t>controlor</a:t>
            </a:r>
            <a:r>
              <a:rPr lang="en-US" sz="1800" dirty="0" smtClean="0"/>
              <a:t> de </a:t>
            </a:r>
            <a:r>
              <a:rPr lang="en-US" sz="1800" dirty="0" err="1" smtClean="0"/>
              <a:t>trafic</a:t>
            </a:r>
            <a:r>
              <a:rPr lang="en-US" sz="1800" dirty="0" smtClean="0"/>
              <a:t> </a:t>
            </a:r>
            <a:r>
              <a:rPr lang="en-US" sz="1800" dirty="0" err="1" smtClean="0"/>
              <a:t>trebuie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retineti</a:t>
            </a:r>
            <a:r>
              <a:rPr lang="en-US" sz="1800" dirty="0" smtClean="0"/>
              <a:t> data </a:t>
            </a:r>
            <a:r>
              <a:rPr lang="en-US" sz="1800" dirty="0" err="1" smtClean="0"/>
              <a:t>celui</a:t>
            </a:r>
            <a:r>
              <a:rPr lang="en-US" sz="1800" dirty="0" smtClean="0"/>
              <a:t>  </a:t>
            </a:r>
            <a:r>
              <a:rPr lang="en-US" sz="1800" dirty="0" err="1" smtClean="0"/>
              <a:t>mai</a:t>
            </a:r>
            <a:r>
              <a:rPr lang="en-US" sz="1800" dirty="0" smtClean="0"/>
              <a:t> recent control medical </a:t>
            </a:r>
            <a:r>
              <a:rPr lang="en-US" sz="1800" dirty="0" err="1" smtClean="0"/>
              <a:t>amanuntit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Angajatii</a:t>
            </a:r>
            <a:r>
              <a:rPr lang="en-US" sz="1800" dirty="0" smtClean="0"/>
              <a:t> </a:t>
            </a:r>
            <a:r>
              <a:rPr lang="en-US" sz="1800" dirty="0" err="1" smtClean="0"/>
              <a:t>firmei</a:t>
            </a:r>
            <a:r>
              <a:rPr lang="en-US" sz="1800" dirty="0" smtClean="0"/>
              <a:t>(</a:t>
            </a:r>
            <a:r>
              <a:rPr lang="en-US" sz="1800" dirty="0" err="1" smtClean="0"/>
              <a:t>inclusiv</a:t>
            </a:r>
            <a:r>
              <a:rPr lang="en-US" sz="1800" dirty="0" smtClean="0"/>
              <a:t> </a:t>
            </a:r>
            <a:r>
              <a:rPr lang="en-US" sz="1800" dirty="0" err="1" smtClean="0"/>
              <a:t>tehnicienii</a:t>
            </a:r>
            <a:r>
              <a:rPr lang="en-US" sz="1800" dirty="0" smtClean="0"/>
              <a:t>)pot </a:t>
            </a:r>
            <a:r>
              <a:rPr lang="en-US" sz="1800" dirty="0" err="1" smtClean="0"/>
              <a:t>fi</a:t>
            </a:r>
            <a:r>
              <a:rPr lang="en-US" sz="1800" dirty="0" smtClean="0"/>
              <a:t> </a:t>
            </a:r>
            <a:r>
              <a:rPr lang="en-US" sz="1800" dirty="0" err="1" smtClean="0"/>
              <a:t>membrii</a:t>
            </a:r>
            <a:r>
              <a:rPr lang="en-US" sz="1800" dirty="0" smtClean="0"/>
              <a:t> </a:t>
            </a:r>
            <a:r>
              <a:rPr lang="en-US" sz="1800" dirty="0" err="1" smtClean="0"/>
              <a:t>unuia</a:t>
            </a:r>
            <a:r>
              <a:rPr lang="en-US" sz="1800" dirty="0" smtClean="0"/>
              <a:t> </a:t>
            </a:r>
            <a:r>
              <a:rPr lang="en-US" sz="1800" dirty="0" err="1" smtClean="0"/>
              <a:t>dintre</a:t>
            </a:r>
            <a:r>
              <a:rPr lang="en-US" sz="1800" dirty="0" smtClean="0"/>
              <a:t> </a:t>
            </a:r>
            <a:r>
              <a:rPr lang="en-US" sz="1800" dirty="0" err="1" smtClean="0"/>
              <a:t>sindicatele</a:t>
            </a:r>
            <a:r>
              <a:rPr lang="en-US" sz="1800" dirty="0" smtClean="0"/>
              <a:t> </a:t>
            </a:r>
            <a:r>
              <a:rPr lang="en-US" sz="1800" dirty="0" err="1" smtClean="0"/>
              <a:t>existente.Pentru</a:t>
            </a:r>
            <a:r>
              <a:rPr lang="en-US" sz="1800" dirty="0" smtClean="0"/>
              <a:t> </a:t>
            </a:r>
            <a:r>
              <a:rPr lang="en-US" sz="1800" dirty="0" err="1" smtClean="0"/>
              <a:t>fiecare</a:t>
            </a:r>
            <a:r>
              <a:rPr lang="en-US" sz="1800" dirty="0" smtClean="0"/>
              <a:t> </a:t>
            </a:r>
            <a:r>
              <a:rPr lang="en-US" sz="1800" dirty="0" err="1" smtClean="0"/>
              <a:t>membru</a:t>
            </a:r>
            <a:r>
              <a:rPr lang="en-US" sz="1800" dirty="0" smtClean="0"/>
              <a:t> de </a:t>
            </a:r>
            <a:r>
              <a:rPr lang="en-US" sz="1800" dirty="0" err="1" smtClean="0"/>
              <a:t>sindicat</a:t>
            </a:r>
            <a:r>
              <a:rPr lang="en-US" sz="1800" dirty="0" smtClean="0"/>
              <a:t> </a:t>
            </a:r>
            <a:r>
              <a:rPr lang="en-US" sz="1800" dirty="0" err="1" smtClean="0"/>
              <a:t>trebuie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stiti</a:t>
            </a:r>
            <a:r>
              <a:rPr lang="en-US" sz="1800" dirty="0" smtClean="0"/>
              <a:t> </a:t>
            </a:r>
            <a:r>
              <a:rPr lang="en-US" sz="1800" dirty="0" err="1" smtClean="0"/>
              <a:t>caruia</a:t>
            </a:r>
            <a:r>
              <a:rPr lang="en-US" sz="1800" dirty="0" smtClean="0"/>
              <a:t> </a:t>
            </a:r>
            <a:r>
              <a:rPr lang="en-US" sz="1800" dirty="0" err="1" smtClean="0"/>
              <a:t>sindicat</a:t>
            </a:r>
            <a:r>
              <a:rPr lang="en-US" sz="1800" dirty="0" smtClean="0"/>
              <a:t> ii </a:t>
            </a:r>
            <a:r>
              <a:rPr lang="en-US" sz="1800" dirty="0" err="1" smtClean="0"/>
              <a:t>apartine,data</a:t>
            </a:r>
            <a:r>
              <a:rPr lang="en-US" sz="1800" dirty="0" smtClean="0"/>
              <a:t> la care s-a </a:t>
            </a:r>
            <a:r>
              <a:rPr lang="en-US" sz="1800" dirty="0" err="1" smtClean="0"/>
              <a:t>inscris</a:t>
            </a:r>
            <a:r>
              <a:rPr lang="en-US" sz="1800" dirty="0" smtClean="0"/>
              <a:t> in </a:t>
            </a:r>
            <a:r>
              <a:rPr lang="en-US" sz="1800" dirty="0" err="1" smtClean="0"/>
              <a:t>sindicat,precum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un </a:t>
            </a:r>
            <a:r>
              <a:rPr lang="en-US" sz="1800" dirty="0" err="1" smtClean="0"/>
              <a:t>numar</a:t>
            </a:r>
            <a:r>
              <a:rPr lang="en-US" sz="1800" dirty="0" smtClean="0"/>
              <a:t> </a:t>
            </a:r>
            <a:r>
              <a:rPr lang="en-US" sz="1800" dirty="0" smtClean="0"/>
              <a:t>de </a:t>
            </a:r>
            <a:r>
              <a:rPr lang="en-US" sz="1800" dirty="0" err="1" smtClean="0"/>
              <a:t>legitimatie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Nontransferabilitatea</a:t>
            </a: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Spunem</a:t>
            </a:r>
            <a:r>
              <a:rPr lang="en-US" sz="1800" dirty="0" smtClean="0"/>
              <a:t> </a:t>
            </a:r>
            <a:r>
              <a:rPr lang="en-US" sz="1800" dirty="0" smtClean="0"/>
              <a:t>ca o </a:t>
            </a:r>
            <a:r>
              <a:rPr lang="en-US" sz="1800" dirty="0" err="1" smtClean="0"/>
              <a:t>relatie</a:t>
            </a:r>
            <a:r>
              <a:rPr lang="en-US" sz="1800" dirty="0" smtClean="0"/>
              <a:t>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nontransferabila</a:t>
            </a:r>
            <a:r>
              <a:rPr lang="en-US" sz="1800" dirty="0" smtClean="0"/>
              <a:t> </a:t>
            </a:r>
            <a:r>
              <a:rPr lang="en-US" sz="1800" dirty="0" err="1" smtClean="0"/>
              <a:t>daca</a:t>
            </a:r>
            <a:r>
              <a:rPr lang="en-US" sz="1800" dirty="0" smtClean="0"/>
              <a:t> o </a:t>
            </a:r>
            <a:r>
              <a:rPr lang="en-US" sz="1800" dirty="0" err="1" smtClean="0"/>
              <a:t>asociatie</a:t>
            </a:r>
            <a:r>
              <a:rPr lang="en-US" sz="1800" dirty="0" smtClean="0"/>
              <a:t> </a:t>
            </a:r>
            <a:r>
              <a:rPr lang="en-US" sz="1800" dirty="0" err="1" smtClean="0"/>
              <a:t>intre</a:t>
            </a:r>
            <a:r>
              <a:rPr lang="en-US" sz="1800" dirty="0" smtClean="0"/>
              <a:t> </a:t>
            </a:r>
            <a:r>
              <a:rPr lang="en-US" sz="1800" dirty="0" err="1" smtClean="0"/>
              <a:t>doua</a:t>
            </a:r>
            <a:r>
              <a:rPr lang="en-US" sz="1800" dirty="0" smtClean="0"/>
              <a:t> </a:t>
            </a:r>
            <a:r>
              <a:rPr lang="en-US" sz="1800" dirty="0" err="1" smtClean="0"/>
              <a:t>instante</a:t>
            </a:r>
            <a:r>
              <a:rPr lang="en-US" sz="1800" dirty="0" smtClean="0"/>
              <a:t> ale </a:t>
            </a:r>
            <a:r>
              <a:rPr lang="en-US" sz="1800" dirty="0" err="1" smtClean="0"/>
              <a:t>celor</a:t>
            </a:r>
            <a:r>
              <a:rPr lang="en-US" sz="1800" dirty="0" smtClean="0"/>
              <a:t> </a:t>
            </a:r>
            <a:r>
              <a:rPr lang="en-US" sz="1800" dirty="0" err="1" smtClean="0"/>
              <a:t>doua</a:t>
            </a:r>
            <a:r>
              <a:rPr lang="en-US" sz="1800" dirty="0" smtClean="0"/>
              <a:t> </a:t>
            </a:r>
            <a:r>
              <a:rPr lang="en-US" sz="1800" dirty="0" err="1" smtClean="0"/>
              <a:t>entitati,odata</a:t>
            </a:r>
            <a:r>
              <a:rPr lang="en-US" sz="1800" dirty="0" smtClean="0"/>
              <a:t> </a:t>
            </a:r>
            <a:r>
              <a:rPr lang="en-US" sz="1800" dirty="0" err="1" smtClean="0"/>
              <a:t>stabilita,nu</a:t>
            </a:r>
            <a:r>
              <a:rPr lang="en-US" sz="1800" dirty="0" smtClean="0"/>
              <a:t> </a:t>
            </a:r>
            <a:r>
              <a:rPr lang="en-US" sz="1800" dirty="0" err="1" smtClean="0"/>
              <a:t>mai</a:t>
            </a:r>
            <a:r>
              <a:rPr lang="en-US" sz="1800" dirty="0" smtClean="0"/>
              <a:t> </a:t>
            </a:r>
            <a:r>
              <a:rPr lang="en-US" sz="1800" dirty="0" err="1" smtClean="0"/>
              <a:t>poate</a:t>
            </a:r>
            <a:r>
              <a:rPr lang="en-US" sz="1800" dirty="0" smtClean="0"/>
              <a:t> </a:t>
            </a:r>
            <a:r>
              <a:rPr lang="en-US" sz="1800" dirty="0" err="1" smtClean="0"/>
              <a:t>fi</a:t>
            </a:r>
            <a:r>
              <a:rPr lang="en-US" sz="1800" dirty="0" smtClean="0"/>
              <a:t> </a:t>
            </a:r>
            <a:r>
              <a:rPr lang="en-US" sz="1800" dirty="0" err="1" smtClean="0"/>
              <a:t>modificata.Nontransferabilitatea</a:t>
            </a:r>
            <a:r>
              <a:rPr lang="en-US" sz="1800" dirty="0" smtClean="0"/>
              <a:t> </a:t>
            </a:r>
            <a:r>
              <a:rPr lang="en-US" sz="1800" dirty="0" err="1" smtClean="0"/>
              <a:t>unei</a:t>
            </a:r>
            <a:r>
              <a:rPr lang="en-US" sz="1800" dirty="0" smtClean="0"/>
              <a:t> </a:t>
            </a:r>
            <a:r>
              <a:rPr lang="en-US" sz="1800" dirty="0" err="1" smtClean="0"/>
              <a:t>relatii</a:t>
            </a:r>
            <a:r>
              <a:rPr lang="en-US" sz="1800" dirty="0" smtClean="0"/>
              <a:t> se reduce la </a:t>
            </a:r>
            <a:r>
              <a:rPr lang="en-US" sz="1800" dirty="0" err="1" smtClean="0"/>
              <a:t>faptul</a:t>
            </a:r>
            <a:r>
              <a:rPr lang="en-US" sz="1800" dirty="0" smtClean="0"/>
              <a:t> ca </a:t>
            </a:r>
            <a:r>
              <a:rPr lang="en-US" sz="1800" dirty="0" err="1" smtClean="0"/>
              <a:t>valorile</a:t>
            </a:r>
            <a:r>
              <a:rPr lang="en-US" sz="1800" dirty="0" smtClean="0"/>
              <a:t> </a:t>
            </a:r>
            <a:r>
              <a:rPr lang="en-US" sz="1800" dirty="0" err="1" smtClean="0"/>
              <a:t>cheii</a:t>
            </a:r>
            <a:r>
              <a:rPr lang="en-US" sz="1800" dirty="0" smtClean="0"/>
              <a:t> </a:t>
            </a:r>
            <a:r>
              <a:rPr lang="en-US" sz="1800" dirty="0" err="1" smtClean="0"/>
              <a:t>straine</a:t>
            </a:r>
            <a:r>
              <a:rPr lang="en-US" sz="1800" dirty="0" smtClean="0"/>
              <a:t> </a:t>
            </a:r>
            <a:r>
              <a:rPr lang="en-US" sz="1800" dirty="0" err="1" smtClean="0"/>
              <a:t>corespunzatoare</a:t>
            </a:r>
            <a:r>
              <a:rPr lang="en-US" sz="1800" dirty="0" smtClean="0"/>
              <a:t> </a:t>
            </a:r>
            <a:r>
              <a:rPr lang="en-US" sz="1800" dirty="0" err="1" smtClean="0"/>
              <a:t>relatiei</a:t>
            </a:r>
            <a:r>
              <a:rPr lang="en-US" sz="1800" dirty="0" smtClean="0"/>
              <a:t> respective nu pot </a:t>
            </a:r>
            <a:r>
              <a:rPr lang="en-US" sz="1800" dirty="0" err="1" smtClean="0"/>
              <a:t>fi</a:t>
            </a:r>
            <a:r>
              <a:rPr lang="en-US" sz="1800" dirty="0" smtClean="0"/>
              <a:t> </a:t>
            </a:r>
            <a:r>
              <a:rPr lang="en-US" sz="1800" dirty="0" err="1" smtClean="0"/>
              <a:t>modificate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en-US" sz="1800" dirty="0" smtClean="0"/>
              <a:t>In </a:t>
            </a:r>
            <a:r>
              <a:rPr lang="en-US" sz="1800" dirty="0" err="1" smtClean="0"/>
              <a:t>ERD,o</a:t>
            </a:r>
            <a:r>
              <a:rPr lang="en-US" sz="1800" dirty="0" smtClean="0"/>
              <a:t> </a:t>
            </a:r>
            <a:r>
              <a:rPr lang="en-US" sz="1800" dirty="0" err="1" smtClean="0"/>
              <a:t>relatie</a:t>
            </a:r>
            <a:r>
              <a:rPr lang="en-US" sz="1800" dirty="0" smtClean="0"/>
              <a:t> </a:t>
            </a:r>
            <a:r>
              <a:rPr lang="en-US" sz="1800" dirty="0" err="1" smtClean="0"/>
              <a:t>nontransferabila</a:t>
            </a:r>
            <a:r>
              <a:rPr lang="en-US" sz="1800" dirty="0" smtClean="0"/>
              <a:t> se </a:t>
            </a:r>
            <a:r>
              <a:rPr lang="en-US" sz="1800" dirty="0" err="1" smtClean="0"/>
              <a:t>noteaza</a:t>
            </a:r>
            <a:r>
              <a:rPr lang="en-US" sz="1800" dirty="0" smtClean="0"/>
              <a:t> cu un </a:t>
            </a:r>
            <a:r>
              <a:rPr lang="en-US" sz="1800" dirty="0" err="1" smtClean="0"/>
              <a:t>romb</a:t>
            </a:r>
            <a:r>
              <a:rPr lang="en-US" sz="1800" dirty="0" smtClean="0"/>
              <a:t> </a:t>
            </a:r>
            <a:r>
              <a:rPr lang="en-US" sz="1800" dirty="0" err="1" smtClean="0"/>
              <a:t>pe</a:t>
            </a:r>
            <a:r>
              <a:rPr lang="en-US" sz="1800" dirty="0" smtClean="0"/>
              <a:t> </a:t>
            </a:r>
            <a:r>
              <a:rPr lang="en-US" sz="1800" dirty="0" err="1" smtClean="0"/>
              <a:t>linia</a:t>
            </a:r>
            <a:r>
              <a:rPr lang="en-US" sz="1800" dirty="0" smtClean="0"/>
              <a:t> </a:t>
            </a:r>
            <a:r>
              <a:rPr lang="en-US" sz="1800" dirty="0" err="1" smtClean="0"/>
              <a:t>corespunzatoare</a:t>
            </a:r>
            <a:r>
              <a:rPr lang="en-US" sz="1800" dirty="0" smtClean="0"/>
              <a:t> </a:t>
            </a:r>
            <a:r>
              <a:rPr lang="en-US" sz="1800" dirty="0" err="1" smtClean="0"/>
              <a:t>relatiei,inspre</a:t>
            </a:r>
            <a:r>
              <a:rPr lang="en-US" sz="1800" dirty="0" smtClean="0"/>
              <a:t> </a:t>
            </a:r>
            <a:r>
              <a:rPr lang="en-US" sz="1800" dirty="0" err="1" smtClean="0"/>
              <a:t>entitatea</a:t>
            </a:r>
            <a:r>
              <a:rPr lang="en-US" sz="1800" dirty="0" smtClean="0"/>
              <a:t> a </a:t>
            </a:r>
            <a:r>
              <a:rPr lang="en-US" sz="1800" dirty="0" err="1" smtClean="0"/>
              <a:t>carei</a:t>
            </a:r>
            <a:r>
              <a:rPr lang="en-US" sz="1800" dirty="0" smtClean="0"/>
              <a:t> </a:t>
            </a:r>
            <a:r>
              <a:rPr lang="en-US" sz="1800" dirty="0" err="1" smtClean="0"/>
              <a:t>cheie</a:t>
            </a:r>
            <a:r>
              <a:rPr lang="en-US" sz="1800" dirty="0" smtClean="0"/>
              <a:t> </a:t>
            </a:r>
            <a:r>
              <a:rPr lang="en-US" sz="1800" dirty="0" err="1" smtClean="0"/>
              <a:t>straina</a:t>
            </a:r>
            <a:r>
              <a:rPr lang="en-US" sz="1800" dirty="0" smtClean="0"/>
              <a:t> nu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permis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o </a:t>
            </a:r>
            <a:r>
              <a:rPr lang="en-US" sz="1800" dirty="0" err="1" smtClean="0"/>
              <a:t>modificam</a:t>
            </a:r>
            <a:r>
              <a:rPr lang="en-US" sz="1800" dirty="0" smtClean="0"/>
              <a:t>(</a:t>
            </a:r>
            <a:r>
              <a:rPr lang="en-US" sz="1800" dirty="0" err="1" smtClean="0"/>
              <a:t>adica</a:t>
            </a:r>
            <a:r>
              <a:rPr lang="en-US" sz="1800" dirty="0" smtClean="0"/>
              <a:t> in </a:t>
            </a:r>
            <a:r>
              <a:rPr lang="en-US" sz="1800" dirty="0" err="1" smtClean="0"/>
              <a:t>partea</a:t>
            </a:r>
            <a:r>
              <a:rPr lang="en-US" sz="1800" dirty="0" smtClean="0"/>
              <a:t> cu many a </a:t>
            </a:r>
            <a:r>
              <a:rPr lang="en-US" sz="1800" dirty="0" err="1" smtClean="0"/>
              <a:t>unei</a:t>
            </a:r>
            <a:r>
              <a:rPr lang="en-US" sz="1800" dirty="0" smtClean="0"/>
              <a:t> </a:t>
            </a:r>
            <a:r>
              <a:rPr lang="en-US" sz="1800" dirty="0" err="1" smtClean="0"/>
              <a:t>relatii</a:t>
            </a:r>
            <a:r>
              <a:rPr lang="en-US" sz="1800" dirty="0" smtClean="0"/>
              <a:t> one-to-many</a:t>
            </a:r>
            <a:r>
              <a:rPr lang="en-US" sz="1800" dirty="0" smtClean="0"/>
              <a:t>).</a:t>
            </a:r>
          </a:p>
          <a:p>
            <a:pPr>
              <a:buNone/>
            </a:pPr>
            <a:endParaRPr lang="ro-RO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Exemplu</a:t>
            </a:r>
            <a:r>
              <a:rPr lang="en-US" sz="1800" dirty="0" smtClean="0"/>
              <a:t> </a:t>
            </a:r>
            <a:r>
              <a:rPr lang="en-US" sz="1800" dirty="0" smtClean="0"/>
              <a:t>de </a:t>
            </a:r>
            <a:r>
              <a:rPr lang="en-US" sz="1800" dirty="0" err="1" smtClean="0"/>
              <a:t>relatie</a:t>
            </a:r>
            <a:r>
              <a:rPr lang="en-US" sz="1800" dirty="0" smtClean="0"/>
              <a:t> </a:t>
            </a:r>
            <a:r>
              <a:rPr lang="en-US" sz="1800" dirty="0" err="1" smtClean="0"/>
              <a:t>nontransferabila</a:t>
            </a:r>
            <a:r>
              <a:rPr lang="en-US" sz="1800" dirty="0" smtClean="0"/>
              <a:t>: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o-RO" dirty="0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785786" y="4000504"/>
            <a:ext cx="1638300" cy="838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ELEV</a:t>
            </a:r>
            <a:endParaRPr kumimoji="0" lang="ro-RO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4214810" y="3929066"/>
            <a:ext cx="1638300" cy="9048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NOTA</a:t>
            </a:r>
            <a:endParaRPr kumimoji="0" lang="ro-RO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Conector drept 10"/>
          <p:cNvCxnSpPr/>
          <p:nvPr/>
        </p:nvCxnSpPr>
        <p:spPr>
          <a:xfrm>
            <a:off x="3000364" y="4429132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rept 12"/>
          <p:cNvCxnSpPr/>
          <p:nvPr/>
        </p:nvCxnSpPr>
        <p:spPr>
          <a:xfrm>
            <a:off x="3571868" y="442913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/>
          <p:cNvCxnSpPr/>
          <p:nvPr/>
        </p:nvCxnSpPr>
        <p:spPr>
          <a:xfrm>
            <a:off x="4000496" y="442913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20"/>
          <p:cNvCxnSpPr/>
          <p:nvPr/>
        </p:nvCxnSpPr>
        <p:spPr>
          <a:xfrm flipV="1">
            <a:off x="4000496" y="4238628"/>
            <a:ext cx="214314" cy="190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/>
          <p:cNvCxnSpPr/>
          <p:nvPr/>
        </p:nvCxnSpPr>
        <p:spPr>
          <a:xfrm>
            <a:off x="4000496" y="4429132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rept 28"/>
          <p:cNvCxnSpPr/>
          <p:nvPr/>
        </p:nvCxnSpPr>
        <p:spPr>
          <a:xfrm rot="5400000">
            <a:off x="3536149" y="4250537"/>
            <a:ext cx="28575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rept 30"/>
          <p:cNvCxnSpPr/>
          <p:nvPr/>
        </p:nvCxnSpPr>
        <p:spPr>
          <a:xfrm rot="16200000" flipH="1">
            <a:off x="3571868" y="4500570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rept 32"/>
          <p:cNvCxnSpPr/>
          <p:nvPr/>
        </p:nvCxnSpPr>
        <p:spPr>
          <a:xfrm rot="16200000" flipH="1">
            <a:off x="3607587" y="4250537"/>
            <a:ext cx="28575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rept 34"/>
          <p:cNvCxnSpPr/>
          <p:nvPr/>
        </p:nvCxnSpPr>
        <p:spPr>
          <a:xfrm rot="5400000">
            <a:off x="3643306" y="4500570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rept 36"/>
          <p:cNvCxnSpPr>
            <a:stCxn id="2050" idx="3"/>
          </p:cNvCxnSpPr>
          <p:nvPr/>
        </p:nvCxnSpPr>
        <p:spPr>
          <a:xfrm>
            <a:off x="2424086" y="4419604"/>
            <a:ext cx="361964" cy="9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Exista</a:t>
            </a:r>
            <a:r>
              <a:rPr lang="en-US" sz="1800" dirty="0" smtClean="0"/>
              <a:t> o </a:t>
            </a:r>
            <a:r>
              <a:rPr lang="en-US" sz="1800" dirty="0" err="1" smtClean="0"/>
              <a:t>serie</a:t>
            </a:r>
            <a:r>
              <a:rPr lang="en-US" sz="1800" dirty="0" smtClean="0"/>
              <a:t> de </a:t>
            </a:r>
            <a:r>
              <a:rPr lang="en-US" sz="1800" dirty="0" err="1" smtClean="0"/>
              <a:t>teste</a:t>
            </a:r>
            <a:r>
              <a:rPr lang="en-US" sz="1800" dirty="0" smtClean="0"/>
              <a:t> care se </a:t>
            </a:r>
            <a:r>
              <a:rPr lang="en-US" sz="1800" dirty="0" err="1" smtClean="0"/>
              <a:t>aplica</a:t>
            </a:r>
            <a:r>
              <a:rPr lang="en-US" sz="1800" dirty="0" smtClean="0"/>
              <a:t> </a:t>
            </a:r>
            <a:r>
              <a:rPr lang="en-US" sz="1800" dirty="0" err="1" smtClean="0"/>
              <a:t>avioanelor</a:t>
            </a:r>
            <a:r>
              <a:rPr lang="en-US" sz="1800" dirty="0" smtClean="0"/>
              <a:t> </a:t>
            </a:r>
            <a:r>
              <a:rPr lang="en-US" sz="1800" dirty="0" err="1" smtClean="0"/>
              <a:t>pentru</a:t>
            </a:r>
            <a:r>
              <a:rPr lang="en-US" sz="1800" dirty="0" smtClean="0"/>
              <a:t> a se </a:t>
            </a:r>
            <a:r>
              <a:rPr lang="en-US" sz="1800" dirty="0" err="1" smtClean="0"/>
              <a:t>verifica</a:t>
            </a:r>
            <a:r>
              <a:rPr lang="en-US" sz="1800" dirty="0" smtClean="0"/>
              <a:t> </a:t>
            </a:r>
            <a:r>
              <a:rPr lang="en-US" sz="1800" dirty="0" err="1" smtClean="0"/>
              <a:t>starea</a:t>
            </a:r>
            <a:r>
              <a:rPr lang="en-US" sz="1800" dirty="0" smtClean="0"/>
              <a:t> </a:t>
            </a:r>
            <a:r>
              <a:rPr lang="en-US" sz="1800" dirty="0" err="1" smtClean="0"/>
              <a:t>lor</a:t>
            </a:r>
            <a:r>
              <a:rPr lang="en-US" sz="1800" dirty="0" smtClean="0"/>
              <a:t> </a:t>
            </a:r>
            <a:r>
              <a:rPr lang="en-US" sz="1800" dirty="0" err="1" smtClean="0"/>
              <a:t>tehnica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pentru</a:t>
            </a:r>
            <a:r>
              <a:rPr lang="en-US" sz="1800" dirty="0" smtClean="0"/>
              <a:t> a se </a:t>
            </a:r>
            <a:r>
              <a:rPr lang="en-US" sz="1800" dirty="0" err="1" smtClean="0"/>
              <a:t>emite</a:t>
            </a:r>
            <a:r>
              <a:rPr lang="en-US" sz="1800" dirty="0" smtClean="0"/>
              <a:t> </a:t>
            </a:r>
            <a:r>
              <a:rPr lang="en-US" sz="1800" dirty="0" err="1" smtClean="0"/>
              <a:t>autorizatia</a:t>
            </a:r>
            <a:r>
              <a:rPr lang="en-US" sz="1800" dirty="0" smtClean="0"/>
              <a:t> de </a:t>
            </a:r>
            <a:r>
              <a:rPr lang="en-US" sz="1800" dirty="0" err="1" smtClean="0"/>
              <a:t>zbor</a:t>
            </a:r>
            <a:r>
              <a:rPr lang="en-US" sz="1800" dirty="0" smtClean="0"/>
              <a:t> </a:t>
            </a:r>
            <a:r>
              <a:rPr lang="en-US" sz="1800" dirty="0" err="1" smtClean="0"/>
              <a:t>pentru</a:t>
            </a:r>
            <a:r>
              <a:rPr lang="en-US" sz="1800" dirty="0" smtClean="0"/>
              <a:t> </a:t>
            </a:r>
            <a:r>
              <a:rPr lang="en-US" sz="1800" dirty="0" err="1" smtClean="0"/>
              <a:t>acel</a:t>
            </a:r>
            <a:r>
              <a:rPr lang="en-US" sz="1800" dirty="0" smtClean="0"/>
              <a:t> </a:t>
            </a:r>
            <a:r>
              <a:rPr lang="en-US" sz="1800" dirty="0" err="1" smtClean="0"/>
              <a:t>aparat.Fiecare</a:t>
            </a:r>
            <a:r>
              <a:rPr lang="en-US" sz="1800" dirty="0" smtClean="0"/>
              <a:t> test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indicat</a:t>
            </a:r>
            <a:r>
              <a:rPr lang="en-US" sz="1800" dirty="0" smtClean="0"/>
              <a:t>  </a:t>
            </a:r>
            <a:r>
              <a:rPr lang="en-US" sz="1800" dirty="0" err="1" smtClean="0"/>
              <a:t>printr</a:t>
            </a:r>
            <a:r>
              <a:rPr lang="en-US" sz="1800" dirty="0" smtClean="0"/>
              <a:t>-un </a:t>
            </a:r>
            <a:r>
              <a:rPr lang="en-US" sz="1800" dirty="0" err="1" smtClean="0"/>
              <a:t>cod,nume,si</a:t>
            </a:r>
            <a:r>
              <a:rPr lang="en-US" sz="1800" dirty="0" smtClean="0"/>
              <a:t> se </a:t>
            </a:r>
            <a:r>
              <a:rPr lang="en-US" sz="1800" dirty="0" err="1" smtClean="0"/>
              <a:t>cunoaste</a:t>
            </a:r>
            <a:r>
              <a:rPr lang="en-US" sz="1800" dirty="0" smtClean="0"/>
              <a:t> </a:t>
            </a:r>
            <a:r>
              <a:rPr lang="en-US" sz="1800" dirty="0" err="1" smtClean="0"/>
              <a:t>scorul</a:t>
            </a:r>
            <a:r>
              <a:rPr lang="en-US" sz="1800" dirty="0" smtClean="0"/>
              <a:t> maxim </a:t>
            </a:r>
            <a:r>
              <a:rPr lang="en-US" sz="1800" dirty="0" err="1" smtClean="0"/>
              <a:t>posibil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scorul</a:t>
            </a:r>
            <a:r>
              <a:rPr lang="en-US" sz="1800" dirty="0" smtClean="0"/>
              <a:t> minim </a:t>
            </a:r>
            <a:r>
              <a:rPr lang="en-US" sz="1800" dirty="0" err="1" smtClean="0"/>
              <a:t>necesar</a:t>
            </a:r>
            <a:r>
              <a:rPr lang="en-US" sz="1800" dirty="0" smtClean="0"/>
              <a:t> </a:t>
            </a:r>
            <a:r>
              <a:rPr lang="en-US" sz="1800" dirty="0" err="1" smtClean="0"/>
              <a:t>pentru</a:t>
            </a:r>
            <a:r>
              <a:rPr lang="en-US" sz="1800" dirty="0" smtClean="0"/>
              <a:t> ca </a:t>
            </a:r>
            <a:r>
              <a:rPr lang="en-US" sz="1800" dirty="0" err="1" smtClean="0"/>
              <a:t>autorizatia</a:t>
            </a:r>
            <a:r>
              <a:rPr lang="en-US" sz="1800" dirty="0" smtClean="0"/>
              <a:t> de </a:t>
            </a:r>
            <a:r>
              <a:rPr lang="en-US" sz="1800" dirty="0" err="1" smtClean="0"/>
              <a:t>zbor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fie </a:t>
            </a:r>
            <a:r>
              <a:rPr lang="en-US" sz="1800" dirty="0" err="1" smtClean="0"/>
              <a:t>emisa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Este </a:t>
            </a:r>
            <a:r>
              <a:rPr lang="en-US" sz="1800" dirty="0" err="1" smtClean="0"/>
              <a:t>nevoie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se </a:t>
            </a:r>
            <a:r>
              <a:rPr lang="en-US" sz="1800" dirty="0" err="1" smtClean="0"/>
              <a:t>memoreze</a:t>
            </a:r>
            <a:r>
              <a:rPr lang="en-US" sz="1800" dirty="0" smtClean="0"/>
              <a:t> data la care un </a:t>
            </a:r>
            <a:r>
              <a:rPr lang="en-US" sz="1800" dirty="0" err="1" smtClean="0"/>
              <a:t>anumit</a:t>
            </a:r>
            <a:r>
              <a:rPr lang="en-US" sz="1800" dirty="0" smtClean="0"/>
              <a:t> test a </a:t>
            </a:r>
            <a:r>
              <a:rPr lang="en-US" sz="1800" dirty="0" err="1" smtClean="0"/>
              <a:t>fost</a:t>
            </a:r>
            <a:r>
              <a:rPr lang="en-US" sz="1800" dirty="0" smtClean="0"/>
              <a:t> </a:t>
            </a:r>
            <a:r>
              <a:rPr lang="en-US" sz="1800" dirty="0" err="1" smtClean="0"/>
              <a:t>aplicat</a:t>
            </a:r>
            <a:r>
              <a:rPr lang="en-US" sz="1800" dirty="0" smtClean="0"/>
              <a:t> </a:t>
            </a:r>
            <a:r>
              <a:rPr lang="en-US" sz="1800" dirty="0" err="1" smtClean="0"/>
              <a:t>anumitei</a:t>
            </a:r>
            <a:r>
              <a:rPr lang="en-US" sz="1800" dirty="0" smtClean="0"/>
              <a:t> </a:t>
            </a:r>
            <a:r>
              <a:rPr lang="en-US" sz="1800" dirty="0" err="1" smtClean="0"/>
              <a:t>aeronave,scorul</a:t>
            </a:r>
            <a:r>
              <a:rPr lang="en-US" sz="1800" dirty="0" smtClean="0"/>
              <a:t> </a:t>
            </a:r>
            <a:r>
              <a:rPr lang="en-US" sz="1800" dirty="0" err="1" smtClean="0"/>
              <a:t>obtinut,si</a:t>
            </a:r>
            <a:r>
              <a:rPr lang="en-US" sz="1800" dirty="0" smtClean="0"/>
              <a:t> </a:t>
            </a:r>
            <a:r>
              <a:rPr lang="en-US" sz="1800" dirty="0" err="1" smtClean="0"/>
              <a:t>trebuie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se </a:t>
            </a:r>
            <a:r>
              <a:rPr lang="en-US" sz="1800" dirty="0" err="1" smtClean="0"/>
              <a:t>stie</a:t>
            </a:r>
            <a:r>
              <a:rPr lang="en-US" sz="1800" dirty="0" smtClean="0"/>
              <a:t> care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tehnicianul</a:t>
            </a:r>
            <a:r>
              <a:rPr lang="en-US" sz="1800" dirty="0" smtClean="0"/>
              <a:t> care s-a </a:t>
            </a:r>
            <a:r>
              <a:rPr lang="en-US" sz="1800" dirty="0" err="1" smtClean="0"/>
              <a:t>ocupat</a:t>
            </a:r>
            <a:r>
              <a:rPr lang="en-US" sz="1800" dirty="0" smtClean="0"/>
              <a:t> de </a:t>
            </a:r>
            <a:r>
              <a:rPr lang="en-US" sz="1800" dirty="0" err="1" smtClean="0"/>
              <a:t>aplicarea</a:t>
            </a:r>
            <a:r>
              <a:rPr lang="en-US" sz="1800" dirty="0" smtClean="0"/>
              <a:t> </a:t>
            </a:r>
            <a:r>
              <a:rPr lang="en-US" sz="1800" dirty="0" err="1" smtClean="0"/>
              <a:t>tesului</a:t>
            </a:r>
            <a:r>
              <a:rPr lang="en-US" sz="1800" dirty="0" smtClean="0"/>
              <a:t> </a:t>
            </a:r>
            <a:r>
              <a:rPr lang="en-US" sz="1800" dirty="0" err="1" smtClean="0"/>
              <a:t>respectiv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numarul</a:t>
            </a:r>
            <a:r>
              <a:rPr lang="en-US" sz="1800" dirty="0" smtClean="0"/>
              <a:t> de ore de </a:t>
            </a:r>
            <a:r>
              <a:rPr lang="en-US" sz="1800" dirty="0" err="1" smtClean="0"/>
              <a:t>zbor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poate</a:t>
            </a:r>
            <a:r>
              <a:rPr lang="en-US" sz="1800" dirty="0" smtClean="0"/>
              <a:t> </a:t>
            </a:r>
            <a:r>
              <a:rPr lang="en-US" sz="1800" dirty="0" err="1" smtClean="0"/>
              <a:t>fi</a:t>
            </a:r>
            <a:r>
              <a:rPr lang="en-US" sz="1800" dirty="0" smtClean="0"/>
              <a:t> </a:t>
            </a:r>
            <a:r>
              <a:rPr lang="en-US" sz="1800" dirty="0" err="1" smtClean="0"/>
              <a:t>emisa</a:t>
            </a:r>
            <a:r>
              <a:rPr lang="en-US" sz="1800" dirty="0" smtClean="0"/>
              <a:t>.</a:t>
            </a:r>
            <a:endParaRPr lang="ro-RO" sz="1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000" dirty="0" smtClean="0"/>
              <a:t>ENTITATI</a:t>
            </a:r>
            <a:endParaRPr lang="ro-RO" sz="40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o-RO" sz="1800" dirty="0" smtClean="0"/>
              <a:t>O </a:t>
            </a:r>
            <a:r>
              <a:rPr lang="ro-RO" sz="1800" b="1" dirty="0" smtClean="0"/>
              <a:t>entitate</a:t>
            </a:r>
            <a:r>
              <a:rPr lang="ro-RO" sz="1800" dirty="0" smtClean="0"/>
              <a:t> este un lucru,obiect,persoana sau eveniment care are </a:t>
            </a:r>
            <a:r>
              <a:rPr lang="ro-RO" sz="1800" dirty="0" err="1" smtClean="0"/>
              <a:t>semnificatie</a:t>
            </a:r>
            <a:r>
              <a:rPr lang="ro-RO" sz="1800" dirty="0" smtClean="0"/>
              <a:t> pentru afacerea modelata,despre care trebuie sa colectam si sa memoram </a:t>
            </a:r>
            <a:r>
              <a:rPr lang="ro-RO" sz="1800" dirty="0" err="1" smtClean="0"/>
              <a:t>date.O</a:t>
            </a:r>
            <a:r>
              <a:rPr lang="ro-RO" sz="1800" dirty="0" smtClean="0"/>
              <a:t> entitate poate fi un lucru real,tangibil precum o </a:t>
            </a:r>
            <a:r>
              <a:rPr lang="ro-RO" sz="1800" dirty="0" err="1" smtClean="0"/>
              <a:t>cladire</a:t>
            </a:r>
            <a:r>
              <a:rPr lang="ro-RO" sz="1800" dirty="0" smtClean="0"/>
              <a:t>,</a:t>
            </a:r>
            <a:r>
              <a:rPr lang="ro-RO" sz="1800" dirty="0" err="1" smtClean="0"/>
              <a:t>o</a:t>
            </a:r>
            <a:r>
              <a:rPr lang="ro-RO" sz="1800" dirty="0" smtClean="0"/>
              <a:t> persoana,poate fi o activitate precum o programare sau o </a:t>
            </a:r>
            <a:r>
              <a:rPr lang="ro-RO" sz="1800" dirty="0" err="1" smtClean="0"/>
              <a:t>operatie</a:t>
            </a:r>
            <a:r>
              <a:rPr lang="ro-RO" sz="1800" dirty="0" smtClean="0"/>
              <a:t>,sau poate fi o </a:t>
            </a:r>
            <a:r>
              <a:rPr lang="ro-RO" sz="1800" dirty="0" err="1" smtClean="0"/>
              <a:t>notiune</a:t>
            </a:r>
            <a:r>
              <a:rPr lang="ro-RO" sz="1800" dirty="0" smtClean="0"/>
              <a:t> abstracta</a:t>
            </a:r>
            <a:r>
              <a:rPr lang="ro-RO" sz="1800" dirty="0" smtClean="0"/>
              <a:t>.</a:t>
            </a:r>
            <a:endParaRPr lang="en-US" sz="1800" dirty="0" smtClean="0"/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ro-RO" sz="1800" dirty="0" smtClean="0"/>
              <a:t>O </a:t>
            </a:r>
            <a:r>
              <a:rPr lang="ro-RO" sz="1800" dirty="0"/>
              <a:t>entitate este de fapt o clasa de obiecte si pentru orice entitate exista mai multe</a:t>
            </a:r>
            <a:r>
              <a:rPr lang="ro-RO" sz="1800" b="1" dirty="0"/>
              <a:t> </a:t>
            </a:r>
            <a:r>
              <a:rPr lang="ro-RO" sz="1800" b="1" dirty="0" err="1"/>
              <a:t>instante</a:t>
            </a:r>
            <a:r>
              <a:rPr lang="ro-RO" sz="1800" dirty="0"/>
              <a:t> ale </a:t>
            </a:r>
            <a:r>
              <a:rPr lang="ro-RO" sz="1800" dirty="0" err="1"/>
              <a:t>sale.O</a:t>
            </a:r>
            <a:r>
              <a:rPr lang="ro-RO" sz="1800" dirty="0"/>
              <a:t> </a:t>
            </a:r>
            <a:r>
              <a:rPr lang="ro-RO" sz="1800" dirty="0" err="1"/>
              <a:t>instanta</a:t>
            </a:r>
            <a:r>
              <a:rPr lang="ro-RO" sz="1800" dirty="0"/>
              <a:t> a unei </a:t>
            </a:r>
            <a:r>
              <a:rPr lang="ro-RO" sz="1800" dirty="0" err="1"/>
              <a:t>entitati</a:t>
            </a:r>
            <a:r>
              <a:rPr lang="ro-RO" sz="1800" dirty="0"/>
              <a:t> este un obiect,</a:t>
            </a:r>
            <a:r>
              <a:rPr lang="ro-RO" sz="1800" dirty="0" err="1"/>
              <a:t>pesrsoana</a:t>
            </a:r>
            <a:r>
              <a:rPr lang="ro-RO" sz="1800" dirty="0"/>
              <a:t>,eveniment,particular din clasa de obiecte care </a:t>
            </a:r>
            <a:r>
              <a:rPr lang="ro-RO" sz="1800" dirty="0" err="1"/>
              <a:t>formeaza</a:t>
            </a:r>
            <a:r>
              <a:rPr lang="ro-RO" sz="1800" dirty="0"/>
              <a:t> </a:t>
            </a:r>
            <a:r>
              <a:rPr lang="ro-RO" sz="1800" dirty="0" err="1"/>
              <a:t>entitate.De</a:t>
            </a:r>
            <a:r>
              <a:rPr lang="ro-RO" sz="1800" dirty="0"/>
              <a:t> exemplu,avionul x din Aeroportul Henri </a:t>
            </a:r>
            <a:r>
              <a:rPr lang="ro-RO" sz="1800" dirty="0" err="1"/>
              <a:t>Coanda</a:t>
            </a:r>
            <a:r>
              <a:rPr lang="ro-RO" sz="1800" dirty="0"/>
              <a:t> din localitatea y este o </a:t>
            </a:r>
            <a:r>
              <a:rPr lang="ro-RO" sz="1800" dirty="0" err="1"/>
              <a:t>instanta</a:t>
            </a:r>
            <a:r>
              <a:rPr lang="ro-RO" sz="1800" dirty="0"/>
              <a:t> a </a:t>
            </a:r>
            <a:r>
              <a:rPr lang="ro-RO" sz="1800" dirty="0" err="1"/>
              <a:t>entitatii</a:t>
            </a:r>
            <a:r>
              <a:rPr lang="ro-RO" sz="1800" dirty="0"/>
              <a:t> </a:t>
            </a:r>
            <a:r>
              <a:rPr lang="ro-RO" sz="1800" b="1" dirty="0"/>
              <a:t>AEROPORT</a:t>
            </a:r>
            <a:r>
              <a:rPr lang="ro-RO" sz="1800" b="1" dirty="0" smtClean="0"/>
              <a:t>.</a:t>
            </a:r>
          </a:p>
          <a:p>
            <a:endParaRPr lang="ro-RO" sz="1800" dirty="0"/>
          </a:p>
          <a:p>
            <a:pPr>
              <a:buNone/>
            </a:pPr>
            <a:r>
              <a:rPr lang="ro-RO" sz="1800" dirty="0"/>
              <a:t>Un atribut poate fi </a:t>
            </a:r>
            <a:r>
              <a:rPr lang="ro-RO" sz="1800" b="1" dirty="0"/>
              <a:t>obligatoriu</a:t>
            </a:r>
            <a:r>
              <a:rPr lang="ro-RO" sz="1800" dirty="0"/>
              <a:t> sau </a:t>
            </a:r>
            <a:r>
              <a:rPr lang="ro-RO" sz="1800" b="1" dirty="0" err="1"/>
              <a:t>optional</a:t>
            </a:r>
            <a:r>
              <a:rPr lang="ro-RO" sz="1800" dirty="0" err="1"/>
              <a:t>.Daca</a:t>
            </a:r>
            <a:r>
              <a:rPr lang="ro-RO" sz="1800" dirty="0"/>
              <a:t> un atribut este obligatoriu,pentru  fiecare </a:t>
            </a:r>
            <a:r>
              <a:rPr lang="ro-RO" sz="1800" dirty="0" err="1"/>
              <a:t>instanta</a:t>
            </a:r>
            <a:r>
              <a:rPr lang="ro-RO" sz="1800" dirty="0"/>
              <a:t> a </a:t>
            </a:r>
            <a:r>
              <a:rPr lang="ro-RO" sz="1800" dirty="0" err="1"/>
              <a:t>entitatii</a:t>
            </a:r>
            <a:r>
              <a:rPr lang="ro-RO" sz="1800" dirty="0"/>
              <a:t> respective trebuie sa avem o valoare pentru acel atribut,de exemplu, este obligatoriu sa </a:t>
            </a:r>
            <a:r>
              <a:rPr lang="ro-RO" sz="1800" dirty="0" err="1"/>
              <a:t>cunoastem</a:t>
            </a:r>
            <a:r>
              <a:rPr lang="ro-RO" sz="1800" dirty="0"/>
              <a:t> </a:t>
            </a:r>
            <a:r>
              <a:rPr lang="ro-RO" sz="1800" dirty="0" err="1"/>
              <a:t>numarul</a:t>
            </a:r>
            <a:r>
              <a:rPr lang="ro-RO" sz="1800" dirty="0"/>
              <a:t> avioanelor.</a:t>
            </a:r>
          </a:p>
          <a:p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endParaRPr lang="ro-RO" dirty="0" smtClean="0"/>
          </a:p>
          <a:p>
            <a:pPr>
              <a:buNone/>
            </a:pPr>
            <a:r>
              <a:rPr lang="en-US" sz="1800" dirty="0" smtClean="0"/>
              <a:t>O </a:t>
            </a:r>
            <a:r>
              <a:rPr lang="en-US" sz="1800" dirty="0" err="1" smtClean="0"/>
              <a:t>relatie</a:t>
            </a:r>
            <a:r>
              <a:rPr lang="en-US" sz="1800" dirty="0" smtClean="0"/>
              <a:t> </a:t>
            </a:r>
            <a:r>
              <a:rPr lang="en-US" sz="1800" dirty="0" err="1" smtClean="0"/>
              <a:t>este</a:t>
            </a:r>
            <a:r>
              <a:rPr lang="en-US" sz="1800" dirty="0" smtClean="0"/>
              <a:t> o </a:t>
            </a:r>
            <a:r>
              <a:rPr lang="en-US" sz="1800" dirty="0" err="1" smtClean="0"/>
              <a:t>asociere,legatura,sau</a:t>
            </a:r>
            <a:r>
              <a:rPr lang="en-US" sz="1800" dirty="0" smtClean="0"/>
              <a:t> </a:t>
            </a:r>
            <a:r>
              <a:rPr lang="en-US" sz="1800" dirty="0" err="1" smtClean="0"/>
              <a:t>conexiune</a:t>
            </a:r>
            <a:r>
              <a:rPr lang="en-US" sz="1800" dirty="0" smtClean="0"/>
              <a:t> existent </a:t>
            </a:r>
            <a:r>
              <a:rPr lang="en-US" sz="1800" dirty="0" err="1" smtClean="0"/>
              <a:t>intre</a:t>
            </a:r>
            <a:r>
              <a:rPr lang="en-US" sz="1800" dirty="0" smtClean="0"/>
              <a:t> </a:t>
            </a:r>
            <a:r>
              <a:rPr lang="en-US" sz="1800" dirty="0" err="1" smtClean="0"/>
              <a:t>entitati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care are o </a:t>
            </a:r>
            <a:r>
              <a:rPr lang="en-US" sz="1800" dirty="0" err="1" smtClean="0"/>
              <a:t>semnificatie</a:t>
            </a:r>
            <a:r>
              <a:rPr lang="en-US" sz="1800" dirty="0" smtClean="0"/>
              <a:t> </a:t>
            </a:r>
            <a:r>
              <a:rPr lang="en-US" sz="1800" dirty="0" err="1" smtClean="0"/>
              <a:t>pentru</a:t>
            </a:r>
            <a:r>
              <a:rPr lang="en-US" sz="1800" dirty="0" smtClean="0"/>
              <a:t> </a:t>
            </a:r>
            <a:r>
              <a:rPr lang="en-US" sz="1800" dirty="0" err="1" smtClean="0"/>
              <a:t>afacerea</a:t>
            </a:r>
            <a:r>
              <a:rPr lang="en-US" sz="1800" dirty="0" smtClean="0"/>
              <a:t> </a:t>
            </a:r>
            <a:r>
              <a:rPr lang="en-US" sz="1800" dirty="0" err="1" smtClean="0"/>
              <a:t>modelata</a:t>
            </a:r>
            <a:r>
              <a:rPr lang="en-US" dirty="0" smtClean="0"/>
              <a:t>.</a:t>
            </a:r>
            <a:endParaRPr lang="ro-RO" dirty="0" smtClean="0"/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786050" y="3429000"/>
            <a:ext cx="1785950" cy="221457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Avion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#id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avion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#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numar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*capacitate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*cod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greutate</a:t>
            </a:r>
            <a:endParaRPr kumimoji="0" lang="ro-R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ro-RO" sz="1100" dirty="0">
              <a:latin typeface="Calibri" pitchFamily="34" charset="0"/>
              <a:cs typeface="Arial" pitchFamily="34" charset="0"/>
            </a:endParaRPr>
          </a:p>
          <a:p>
            <a:r>
              <a:rPr lang="en-US" sz="1100" dirty="0"/>
              <a:t> </a:t>
            </a:r>
            <a:endParaRPr lang="ro-RO" sz="11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o-R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4" name="Substituent conținut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Caracteristica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relatiei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Valoare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Mod de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reprezentare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Numele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relatiei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 verb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scrie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deasupra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relatiei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ionalitate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obligatorie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(TREBUIE)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 smtClean="0"/>
                    </a:p>
                    <a:p>
                      <a:endParaRPr lang="ro-RO" dirty="0" smtClean="0"/>
                    </a:p>
                    <a:p>
                      <a:endParaRPr lang="ro-RO" dirty="0" smtClean="0"/>
                    </a:p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optional(POATE)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Linie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continua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Linie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intrerupta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Cardinalitatea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numai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multe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Linie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simpla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 smtClean="0"/>
                    </a:p>
                    <a:p>
                      <a:endParaRPr lang="ro-RO" dirty="0" smtClean="0"/>
                    </a:p>
                    <a:p>
                      <a:endParaRPr lang="ro-RO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Picior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cioara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 smtClean="0"/>
                    </a:p>
                    <a:p>
                      <a:endParaRPr lang="ro-RO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Conector drept 5"/>
          <p:cNvCxnSpPr/>
          <p:nvPr/>
        </p:nvCxnSpPr>
        <p:spPr>
          <a:xfrm>
            <a:off x="6143636" y="2928934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6143636" y="392906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rept 9"/>
          <p:cNvCxnSpPr/>
          <p:nvPr/>
        </p:nvCxnSpPr>
        <p:spPr>
          <a:xfrm>
            <a:off x="6715140" y="392906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rept 11"/>
          <p:cNvCxnSpPr/>
          <p:nvPr/>
        </p:nvCxnSpPr>
        <p:spPr>
          <a:xfrm>
            <a:off x="7286644" y="392906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rept 13"/>
          <p:cNvCxnSpPr/>
          <p:nvPr/>
        </p:nvCxnSpPr>
        <p:spPr>
          <a:xfrm>
            <a:off x="7715272" y="392906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rept 15"/>
          <p:cNvCxnSpPr/>
          <p:nvPr/>
        </p:nvCxnSpPr>
        <p:spPr>
          <a:xfrm>
            <a:off x="6143636" y="4572008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rept 17"/>
          <p:cNvCxnSpPr/>
          <p:nvPr/>
        </p:nvCxnSpPr>
        <p:spPr>
          <a:xfrm rot="5400000" flipH="1" flipV="1">
            <a:off x="6072198" y="5715016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rept 19"/>
          <p:cNvCxnSpPr/>
          <p:nvPr/>
        </p:nvCxnSpPr>
        <p:spPr>
          <a:xfrm>
            <a:off x="6072198" y="5786454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rept 23"/>
          <p:cNvCxnSpPr/>
          <p:nvPr/>
        </p:nvCxnSpPr>
        <p:spPr>
          <a:xfrm flipV="1">
            <a:off x="6643702" y="5643578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rept 25"/>
          <p:cNvCxnSpPr/>
          <p:nvPr/>
        </p:nvCxnSpPr>
        <p:spPr>
          <a:xfrm>
            <a:off x="6643702" y="578645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Tipuri de </a:t>
            </a:r>
            <a:r>
              <a:rPr lang="ro-RO" dirty="0" err="1" smtClean="0"/>
              <a:t>entitati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b="1" dirty="0"/>
              <a:t>-</a:t>
            </a:r>
            <a:r>
              <a:rPr lang="en-US" sz="1800" b="1" dirty="0" err="1"/>
              <a:t>relatii</a:t>
            </a:r>
            <a:r>
              <a:rPr lang="en-US" sz="1800" b="1" dirty="0"/>
              <a:t> one-to-one-</a:t>
            </a:r>
            <a:r>
              <a:rPr lang="en-US" sz="1800" dirty="0" err="1"/>
              <a:t>acest</a:t>
            </a:r>
            <a:r>
              <a:rPr lang="en-US" sz="1800" dirty="0"/>
              <a:t> tip de </a:t>
            </a:r>
            <a:r>
              <a:rPr lang="en-US" sz="1800" dirty="0" err="1"/>
              <a:t>relatie</a:t>
            </a:r>
            <a:r>
              <a:rPr lang="en-US" sz="1800" dirty="0"/>
              <a:t> </a:t>
            </a:r>
            <a:r>
              <a:rPr lang="en-US" sz="1800" dirty="0" err="1"/>
              <a:t>este</a:t>
            </a:r>
            <a:r>
              <a:rPr lang="en-US" sz="1800" dirty="0"/>
              <a:t> </a:t>
            </a:r>
            <a:r>
              <a:rPr lang="en-US" sz="1800" dirty="0" err="1"/>
              <a:t>destul</a:t>
            </a:r>
            <a:r>
              <a:rPr lang="en-US" sz="1800" dirty="0"/>
              <a:t> de </a:t>
            </a:r>
            <a:r>
              <a:rPr lang="en-US" sz="1800" dirty="0" err="1"/>
              <a:t>rar</a:t>
            </a:r>
            <a:r>
              <a:rPr lang="en-US" sz="1800" dirty="0"/>
              <a:t> </a:t>
            </a:r>
            <a:r>
              <a:rPr lang="en-US" sz="1800" dirty="0" err="1"/>
              <a:t>intalnit.Uneori</a:t>
            </a:r>
            <a:r>
              <a:rPr lang="en-US" sz="1800" dirty="0"/>
              <a:t> </a:t>
            </a:r>
            <a:r>
              <a:rPr lang="en-US" sz="1800" dirty="0" err="1"/>
              <a:t>astfel</a:t>
            </a:r>
            <a:r>
              <a:rPr lang="en-US" sz="1800" dirty="0"/>
              <a:t> de </a:t>
            </a:r>
            <a:r>
              <a:rPr lang="en-US" sz="1800" dirty="0" err="1"/>
              <a:t>relatii</a:t>
            </a:r>
            <a:r>
              <a:rPr lang="en-US" sz="1800" dirty="0"/>
              <a:t> pot </a:t>
            </a:r>
            <a:r>
              <a:rPr lang="en-US" sz="1800" dirty="0" err="1"/>
              <a:t>fi</a:t>
            </a:r>
            <a:r>
              <a:rPr lang="en-US" sz="1800" dirty="0"/>
              <a:t> </a:t>
            </a:r>
            <a:r>
              <a:rPr lang="en-US" sz="1800" dirty="0" err="1"/>
              <a:t>modelate</a:t>
            </a:r>
            <a:r>
              <a:rPr lang="en-US" sz="1800" dirty="0"/>
              <a:t> </a:t>
            </a:r>
            <a:r>
              <a:rPr lang="en-US" sz="1800" dirty="0" err="1"/>
              <a:t>transformand</a:t>
            </a:r>
            <a:r>
              <a:rPr lang="en-US" sz="1800" dirty="0"/>
              <a:t> </a:t>
            </a:r>
            <a:r>
              <a:rPr lang="en-US" sz="1800" dirty="0" err="1"/>
              <a:t>una</a:t>
            </a:r>
            <a:r>
              <a:rPr lang="en-US" sz="1800" dirty="0"/>
              <a:t> </a:t>
            </a:r>
            <a:r>
              <a:rPr lang="en-US" sz="1800" dirty="0" err="1"/>
              <a:t>dintre</a:t>
            </a:r>
            <a:r>
              <a:rPr lang="en-US" sz="1800" dirty="0"/>
              <a:t> </a:t>
            </a:r>
            <a:r>
              <a:rPr lang="en-US" sz="1800" dirty="0" err="1"/>
              <a:t>entitati</a:t>
            </a:r>
            <a:r>
              <a:rPr lang="en-US" sz="1800" dirty="0"/>
              <a:t> in </a:t>
            </a:r>
            <a:r>
              <a:rPr lang="en-US" sz="1800" dirty="0" err="1"/>
              <a:t>atribut</a:t>
            </a:r>
            <a:r>
              <a:rPr lang="en-US" sz="1800" dirty="0"/>
              <a:t> al </a:t>
            </a:r>
            <a:r>
              <a:rPr lang="en-US" sz="1800" dirty="0" err="1"/>
              <a:t>celeilalte</a:t>
            </a:r>
            <a:r>
              <a:rPr lang="en-US" sz="1800" dirty="0"/>
              <a:t> </a:t>
            </a:r>
            <a:r>
              <a:rPr lang="en-US" sz="1800" dirty="0" err="1"/>
              <a:t>entitati</a:t>
            </a:r>
            <a:r>
              <a:rPr lang="en-US" sz="1800" dirty="0"/>
              <a:t>.</a:t>
            </a:r>
            <a:endParaRPr lang="ro-RO" sz="1800" dirty="0"/>
          </a:p>
          <a:p>
            <a:pPr>
              <a:buNone/>
            </a:pPr>
            <a:r>
              <a:rPr lang="en-US" sz="1800" b="1" dirty="0"/>
              <a:t>-</a:t>
            </a:r>
            <a:r>
              <a:rPr lang="en-US" sz="1800" b="1" dirty="0" err="1"/>
              <a:t>relatii</a:t>
            </a:r>
            <a:r>
              <a:rPr lang="en-US" sz="1800" b="1" dirty="0"/>
              <a:t> one-to-many-</a:t>
            </a:r>
            <a:r>
              <a:rPr lang="en-US" sz="1800" dirty="0" err="1"/>
              <a:t>sunt</a:t>
            </a:r>
            <a:r>
              <a:rPr lang="en-US" sz="1800" dirty="0"/>
              <a:t> </a:t>
            </a:r>
            <a:r>
              <a:rPr lang="en-US" sz="1800" dirty="0" err="1"/>
              <a:t>cele</a:t>
            </a:r>
            <a:r>
              <a:rPr lang="en-US" sz="1800" dirty="0"/>
              <a:t> </a:t>
            </a:r>
            <a:r>
              <a:rPr lang="en-US" sz="1800" dirty="0" err="1"/>
              <a:t>mai</a:t>
            </a:r>
            <a:r>
              <a:rPr lang="en-US" sz="1800" dirty="0"/>
              <a:t> </a:t>
            </a:r>
            <a:r>
              <a:rPr lang="en-US" sz="1800" dirty="0" err="1"/>
              <a:t>intalnite</a:t>
            </a:r>
            <a:r>
              <a:rPr lang="en-US" sz="1800" dirty="0"/>
              <a:t> </a:t>
            </a:r>
            <a:r>
              <a:rPr lang="en-US" sz="1800" dirty="0" err="1"/>
              <a:t>tipuri</a:t>
            </a:r>
            <a:r>
              <a:rPr lang="en-US" sz="1800" dirty="0"/>
              <a:t> de </a:t>
            </a:r>
            <a:r>
              <a:rPr lang="en-US" sz="1800" dirty="0" err="1"/>
              <a:t>relatii,insa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aici</a:t>
            </a:r>
            <a:r>
              <a:rPr lang="en-US" sz="1800" dirty="0"/>
              <a:t> </a:t>
            </a:r>
            <a:r>
              <a:rPr lang="en-US" sz="1800" dirty="0" err="1"/>
              <a:t>cazurile</a:t>
            </a:r>
            <a:r>
              <a:rPr lang="en-US" sz="1800" dirty="0"/>
              <a:t> c </a:t>
            </a:r>
            <a:r>
              <a:rPr lang="en-US" sz="1800" dirty="0" err="1"/>
              <a:t>si</a:t>
            </a:r>
            <a:r>
              <a:rPr lang="en-US" sz="1800" dirty="0"/>
              <a:t> d </a:t>
            </a:r>
            <a:r>
              <a:rPr lang="en-US" sz="1800" dirty="0" err="1"/>
              <a:t>prezentate</a:t>
            </a:r>
            <a:r>
              <a:rPr lang="en-US" sz="1800" dirty="0"/>
              <a:t> in </a:t>
            </a:r>
            <a:r>
              <a:rPr lang="en-US" sz="1800" dirty="0" err="1"/>
              <a:t>figura</a:t>
            </a:r>
            <a:r>
              <a:rPr lang="en-US" sz="1800" dirty="0"/>
              <a:t> de </a:t>
            </a:r>
            <a:r>
              <a:rPr lang="en-US" sz="1800" dirty="0" err="1"/>
              <a:t>mai</a:t>
            </a:r>
            <a:r>
              <a:rPr lang="en-US" sz="1800" dirty="0"/>
              <a:t> </a:t>
            </a:r>
            <a:r>
              <a:rPr lang="en-US" sz="1800" dirty="0" err="1"/>
              <a:t>jos</a:t>
            </a:r>
            <a:r>
              <a:rPr lang="en-US" sz="1800" dirty="0"/>
              <a:t> </a:t>
            </a:r>
            <a:r>
              <a:rPr lang="en-US" sz="1800" dirty="0" err="1"/>
              <a:t>sunt</a:t>
            </a:r>
            <a:r>
              <a:rPr lang="en-US" sz="1800" dirty="0"/>
              <a:t> </a:t>
            </a:r>
            <a:r>
              <a:rPr lang="en-US" sz="1800" dirty="0" err="1"/>
              <a:t>mai</a:t>
            </a:r>
            <a:r>
              <a:rPr lang="en-US" sz="1800" dirty="0"/>
              <a:t> </a:t>
            </a:r>
            <a:r>
              <a:rPr lang="en-US" sz="1800" dirty="0" err="1"/>
              <a:t>putin</a:t>
            </a:r>
            <a:r>
              <a:rPr lang="en-US" sz="1800" dirty="0"/>
              <a:t> </a:t>
            </a:r>
            <a:r>
              <a:rPr lang="en-US" sz="1800" dirty="0" err="1"/>
              <a:t>uzuale</a:t>
            </a:r>
            <a:r>
              <a:rPr lang="en-US" sz="1800" dirty="0"/>
              <a:t>.</a:t>
            </a:r>
            <a:endParaRPr lang="ro-RO" sz="1800" dirty="0"/>
          </a:p>
          <a:p>
            <a:endParaRPr lang="ro-RO" sz="1800" dirty="0" smtClean="0"/>
          </a:p>
          <a:p>
            <a:pPr>
              <a:buNone/>
            </a:pPr>
            <a:endParaRPr lang="ro-RO" sz="1800" dirty="0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714348" y="3643315"/>
            <a:ext cx="1500198" cy="857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FORMATIE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3714744" y="3643314"/>
            <a:ext cx="1571636" cy="857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ARTIST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52" name="AutoShape 4"/>
          <p:cNvCxnSpPr>
            <a:cxnSpLocks noChangeShapeType="1"/>
          </p:cNvCxnSpPr>
          <p:nvPr/>
        </p:nvCxnSpPr>
        <p:spPr bwMode="auto">
          <a:xfrm>
            <a:off x="3124200" y="7618413"/>
            <a:ext cx="6477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8" name="Conector drept 17"/>
          <p:cNvCxnSpPr>
            <a:stCxn id="2050" idx="3"/>
          </p:cNvCxnSpPr>
          <p:nvPr/>
        </p:nvCxnSpPr>
        <p:spPr>
          <a:xfrm flipV="1">
            <a:off x="2214546" y="4071942"/>
            <a:ext cx="64294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rept 23"/>
          <p:cNvCxnSpPr>
            <a:endCxn id="2051" idx="1"/>
          </p:cNvCxnSpPr>
          <p:nvPr/>
        </p:nvCxnSpPr>
        <p:spPr>
          <a:xfrm>
            <a:off x="3428992" y="407194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rept 25"/>
          <p:cNvCxnSpPr/>
          <p:nvPr/>
        </p:nvCxnSpPr>
        <p:spPr>
          <a:xfrm flipV="1">
            <a:off x="3428992" y="3929066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rept 27"/>
          <p:cNvCxnSpPr/>
          <p:nvPr/>
        </p:nvCxnSpPr>
        <p:spPr>
          <a:xfrm>
            <a:off x="3428992" y="4071942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29"/>
          <p:cNvCxnSpPr/>
          <p:nvPr/>
        </p:nvCxnSpPr>
        <p:spPr>
          <a:xfrm>
            <a:off x="2928926" y="407194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rept 31"/>
          <p:cNvCxnSpPr/>
          <p:nvPr/>
        </p:nvCxnSpPr>
        <p:spPr>
          <a:xfrm>
            <a:off x="3143240" y="407194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714348" y="5000636"/>
            <a:ext cx="1571636" cy="857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FILM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786182" y="5000636"/>
            <a:ext cx="1500198" cy="857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CD</a:t>
            </a: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Conector drept 35"/>
          <p:cNvCxnSpPr>
            <a:stCxn id="2053" idx="3"/>
            <a:endCxn id="2054" idx="1"/>
          </p:cNvCxnSpPr>
          <p:nvPr/>
        </p:nvCxnSpPr>
        <p:spPr>
          <a:xfrm>
            <a:off x="2285984" y="5429264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rept 37"/>
          <p:cNvCxnSpPr/>
          <p:nvPr/>
        </p:nvCxnSpPr>
        <p:spPr>
          <a:xfrm flipV="1">
            <a:off x="3571868" y="5286388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rept 39"/>
          <p:cNvCxnSpPr/>
          <p:nvPr/>
        </p:nvCxnSpPr>
        <p:spPr>
          <a:xfrm>
            <a:off x="3571868" y="542926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0" grpId="0" animBg="1"/>
      <p:bldP spid="2051" grpId="0" animBg="1"/>
      <p:bldP spid="2053" grpId="0" animBg="1"/>
      <p:bldP spid="20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Normalizarea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en-US" sz="1800" dirty="0" err="1" smtClean="0"/>
              <a:t>Normalizarea</a:t>
            </a:r>
            <a:r>
              <a:rPr lang="en-US" sz="1800" dirty="0" smtClean="0"/>
              <a:t> </a:t>
            </a:r>
            <a:r>
              <a:rPr lang="en-US" sz="1800" dirty="0" err="1"/>
              <a:t>este</a:t>
            </a:r>
            <a:r>
              <a:rPr lang="en-US" sz="1800" dirty="0"/>
              <a:t> o </a:t>
            </a:r>
            <a:r>
              <a:rPr lang="en-US" sz="1800" dirty="0" err="1"/>
              <a:t>tehnica</a:t>
            </a:r>
            <a:r>
              <a:rPr lang="en-US" sz="1800" dirty="0"/>
              <a:t> de </a:t>
            </a:r>
            <a:r>
              <a:rPr lang="en-US" sz="1800" dirty="0" err="1"/>
              <a:t>proiectare</a:t>
            </a:r>
            <a:r>
              <a:rPr lang="en-US" sz="1800" dirty="0"/>
              <a:t> a </a:t>
            </a:r>
            <a:r>
              <a:rPr lang="en-US" sz="1800" dirty="0" err="1"/>
              <a:t>bazelor</a:t>
            </a:r>
            <a:r>
              <a:rPr lang="en-US" sz="1800" dirty="0"/>
              <a:t> de date </a:t>
            </a:r>
            <a:r>
              <a:rPr lang="en-US" sz="1800" dirty="0" err="1"/>
              <a:t>prin</a:t>
            </a:r>
            <a:r>
              <a:rPr lang="en-US" sz="1800" dirty="0"/>
              <a:t> care se </a:t>
            </a:r>
            <a:r>
              <a:rPr lang="en-US" sz="1800" dirty="0" err="1"/>
              <a:t>elimina</a:t>
            </a:r>
            <a:r>
              <a:rPr lang="en-US" sz="1800" dirty="0"/>
              <a:t> (</a:t>
            </a:r>
            <a:r>
              <a:rPr lang="en-US" sz="1800" dirty="0" err="1" smtClean="0"/>
              <a:t>sau</a:t>
            </a:r>
            <a:r>
              <a:rPr lang="ro-RO" sz="1800" dirty="0" smtClean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evita</a:t>
            </a:r>
            <a:r>
              <a:rPr lang="en-US" sz="1800" dirty="0"/>
              <a:t>) </a:t>
            </a:r>
            <a:r>
              <a:rPr lang="en-US" sz="1800" dirty="0" err="1"/>
              <a:t>anumite</a:t>
            </a:r>
            <a:r>
              <a:rPr lang="en-US" sz="1800" dirty="0"/>
              <a:t> </a:t>
            </a:r>
            <a:r>
              <a:rPr lang="en-US" sz="1800" dirty="0" err="1"/>
              <a:t>anomalii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inconstiente</a:t>
            </a:r>
            <a:r>
              <a:rPr lang="en-US" sz="1800" dirty="0"/>
              <a:t> ale </a:t>
            </a:r>
            <a:r>
              <a:rPr lang="en-US" sz="1800" dirty="0" err="1" smtClean="0"/>
              <a:t>datelor</a:t>
            </a:r>
            <a:r>
              <a:rPr lang="ro-RO" sz="1800" dirty="0" smtClean="0"/>
              <a:t>.</a:t>
            </a:r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en-US" sz="1800" dirty="0" err="1"/>
              <a:t>Anomaliile</a:t>
            </a:r>
            <a:r>
              <a:rPr lang="en-US" sz="1800" dirty="0"/>
              <a:t> care pot </a:t>
            </a:r>
            <a:r>
              <a:rPr lang="en-US" sz="1800" dirty="0" err="1"/>
              <a:t>sa</a:t>
            </a:r>
            <a:r>
              <a:rPr lang="en-US" sz="1800" dirty="0"/>
              <a:t> </a:t>
            </a:r>
            <a:r>
              <a:rPr lang="en-US" sz="1800" dirty="0" err="1"/>
              <a:t>apara</a:t>
            </a:r>
            <a:r>
              <a:rPr lang="en-US" sz="1800" dirty="0"/>
              <a:t> la o </a:t>
            </a:r>
            <a:r>
              <a:rPr lang="en-US" sz="1800" dirty="0" err="1"/>
              <a:t>baza</a:t>
            </a:r>
            <a:r>
              <a:rPr lang="en-US" sz="1800" dirty="0"/>
              <a:t> de date </a:t>
            </a:r>
            <a:r>
              <a:rPr lang="en-US" sz="1800" dirty="0" err="1"/>
              <a:t>nenomarmalizata</a:t>
            </a:r>
            <a:r>
              <a:rPr lang="en-US" sz="1800" dirty="0"/>
              <a:t> </a:t>
            </a:r>
            <a:r>
              <a:rPr lang="en-US" sz="1800" dirty="0" err="1"/>
              <a:t>sunt</a:t>
            </a:r>
            <a:r>
              <a:rPr lang="en-US" sz="1800" dirty="0"/>
              <a:t> </a:t>
            </a:r>
            <a:r>
              <a:rPr lang="en-US" sz="1800" dirty="0" err="1"/>
              <a:t>urmatoarele</a:t>
            </a:r>
            <a:r>
              <a:rPr lang="en-US" sz="1800" dirty="0"/>
              <a:t>:</a:t>
            </a:r>
            <a:endParaRPr lang="ro-RO" sz="1800" dirty="0"/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endParaRPr lang="ro-RO" sz="1800" dirty="0"/>
          </a:p>
          <a:p>
            <a:pPr>
              <a:buNone/>
            </a:pPr>
            <a:r>
              <a:rPr lang="en-US" sz="1800" b="1" dirty="0"/>
              <a:t>-</a:t>
            </a:r>
            <a:r>
              <a:rPr lang="en-US" sz="1800" b="1" dirty="0" err="1"/>
              <a:t>anomalii</a:t>
            </a:r>
            <a:r>
              <a:rPr lang="en-US" sz="1800" b="1" dirty="0"/>
              <a:t> la </a:t>
            </a:r>
            <a:r>
              <a:rPr lang="en-US" sz="1800" b="1" dirty="0" err="1"/>
              <a:t>actualizarea</a:t>
            </a:r>
            <a:r>
              <a:rPr lang="en-US" sz="1800" b="1" dirty="0"/>
              <a:t> </a:t>
            </a:r>
            <a:r>
              <a:rPr lang="en-US" sz="1800" b="1" dirty="0" err="1"/>
              <a:t>datelor</a:t>
            </a:r>
            <a:r>
              <a:rPr lang="en-US" sz="1800" b="1" dirty="0"/>
              <a:t>.</a:t>
            </a:r>
            <a:endParaRPr lang="ro-RO" sz="1800" dirty="0"/>
          </a:p>
          <a:p>
            <a:pPr>
              <a:buNone/>
            </a:pPr>
            <a:r>
              <a:rPr lang="en-US" sz="1800" b="1" dirty="0" smtClean="0"/>
              <a:t>-</a:t>
            </a:r>
            <a:r>
              <a:rPr lang="en-US" sz="1800" b="1" dirty="0" err="1"/>
              <a:t>anomalii</a:t>
            </a:r>
            <a:r>
              <a:rPr lang="en-US" sz="1800" b="1" dirty="0"/>
              <a:t> de </a:t>
            </a:r>
            <a:r>
              <a:rPr lang="en-US" sz="1800" b="1" dirty="0" err="1"/>
              <a:t>inserare</a:t>
            </a:r>
            <a:r>
              <a:rPr lang="en-US" sz="1800" b="1" dirty="0"/>
              <a:t>.</a:t>
            </a:r>
            <a:endParaRPr lang="ro-RO" sz="1800" dirty="0"/>
          </a:p>
          <a:p>
            <a:pPr>
              <a:buNone/>
            </a:pPr>
            <a:r>
              <a:rPr lang="en-US" sz="1800" b="1" dirty="0" smtClean="0"/>
              <a:t>-</a:t>
            </a:r>
            <a:r>
              <a:rPr lang="en-US" sz="1800" b="1" dirty="0" err="1"/>
              <a:t>anomalii</a:t>
            </a:r>
            <a:r>
              <a:rPr lang="en-US" sz="1800" b="1" dirty="0"/>
              <a:t> de </a:t>
            </a:r>
            <a:r>
              <a:rPr lang="en-US" sz="1800" b="1" dirty="0" err="1"/>
              <a:t>stergere</a:t>
            </a:r>
            <a:r>
              <a:rPr lang="en-US" sz="1800" b="1" dirty="0"/>
              <a:t>. </a:t>
            </a:r>
            <a:endParaRPr lang="ro-RO" sz="1800" dirty="0"/>
          </a:p>
          <a:p>
            <a:pPr>
              <a:buNone/>
            </a:pPr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Modele de baze de date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/>
              <a:t>	</a:t>
            </a:r>
            <a:r>
              <a:rPr lang="en-US" sz="1800" dirty="0" smtClean="0"/>
              <a:t>	O </a:t>
            </a:r>
            <a:r>
              <a:rPr lang="en-US" sz="1800" dirty="0" err="1"/>
              <a:t>baza</a:t>
            </a:r>
            <a:r>
              <a:rPr lang="en-US" sz="1800" dirty="0"/>
              <a:t> de date </a:t>
            </a:r>
            <a:r>
              <a:rPr lang="en-US" sz="1800" dirty="0" err="1"/>
              <a:t>este</a:t>
            </a:r>
            <a:r>
              <a:rPr lang="en-US" sz="1800" dirty="0"/>
              <a:t> </a:t>
            </a:r>
            <a:r>
              <a:rPr lang="en-US" sz="1800" dirty="0" err="1"/>
              <a:t>deci</a:t>
            </a:r>
            <a:r>
              <a:rPr lang="en-US" sz="1800" dirty="0"/>
              <a:t> o </a:t>
            </a:r>
            <a:r>
              <a:rPr lang="en-US" sz="1800" dirty="0" err="1"/>
              <a:t>colectie</a:t>
            </a:r>
            <a:r>
              <a:rPr lang="en-US" sz="1800" dirty="0"/>
              <a:t> </a:t>
            </a:r>
            <a:r>
              <a:rPr lang="en-US" sz="1800" dirty="0" err="1"/>
              <a:t>structurata</a:t>
            </a:r>
            <a:r>
              <a:rPr lang="en-US" sz="1800" dirty="0"/>
              <a:t> de </a:t>
            </a:r>
            <a:r>
              <a:rPr lang="en-US" sz="1800" b="1" dirty="0"/>
              <a:t>date</a:t>
            </a:r>
            <a:r>
              <a:rPr lang="en-US" sz="1800" dirty="0"/>
              <a:t> </a:t>
            </a:r>
            <a:r>
              <a:rPr lang="en-US" sz="1800" dirty="0" err="1"/>
              <a:t>aflate</a:t>
            </a:r>
            <a:r>
              <a:rPr lang="en-US" sz="1800" dirty="0"/>
              <a:t> in </a:t>
            </a:r>
            <a:r>
              <a:rPr lang="en-US" sz="1800" dirty="0" err="1"/>
              <a:t>interdependent,date</a:t>
            </a:r>
            <a:r>
              <a:rPr lang="en-US" sz="1800" dirty="0"/>
              <a:t> care pot </a:t>
            </a:r>
            <a:r>
              <a:rPr lang="en-US" sz="1800" dirty="0" err="1"/>
              <a:t>fi</a:t>
            </a:r>
            <a:r>
              <a:rPr lang="en-US" sz="1800" dirty="0"/>
              <a:t> </a:t>
            </a:r>
            <a:r>
              <a:rPr lang="en-US" sz="1800" dirty="0" err="1"/>
              <a:t>consultate</a:t>
            </a:r>
            <a:r>
              <a:rPr lang="en-US" sz="1800" dirty="0"/>
              <a:t> </a:t>
            </a:r>
            <a:r>
              <a:rPr lang="en-US" sz="1800" dirty="0" err="1"/>
              <a:t>pentru</a:t>
            </a:r>
            <a:r>
              <a:rPr lang="en-US" sz="1800" dirty="0"/>
              <a:t> a </a:t>
            </a:r>
            <a:r>
              <a:rPr lang="en-US" sz="1800" dirty="0" err="1"/>
              <a:t>raspunde</a:t>
            </a:r>
            <a:r>
              <a:rPr lang="en-US" sz="1800" dirty="0"/>
              <a:t> </a:t>
            </a:r>
            <a:r>
              <a:rPr lang="en-US" sz="1800" dirty="0" err="1"/>
              <a:t>diferitelor</a:t>
            </a:r>
            <a:r>
              <a:rPr lang="en-US" sz="1800" dirty="0"/>
              <a:t> </a:t>
            </a:r>
            <a:r>
              <a:rPr lang="en-US" sz="1800" dirty="0" err="1"/>
              <a:t>interogari.Inregistrarile</a:t>
            </a:r>
            <a:r>
              <a:rPr lang="en-US" sz="1800" dirty="0"/>
              <a:t> </a:t>
            </a:r>
            <a:r>
              <a:rPr lang="en-US" sz="1800" dirty="0" err="1"/>
              <a:t>returnate</a:t>
            </a:r>
            <a:r>
              <a:rPr lang="en-US" sz="1800" dirty="0"/>
              <a:t> ca </a:t>
            </a:r>
            <a:r>
              <a:rPr lang="en-US" sz="1800" dirty="0" err="1"/>
              <a:t>raspuns</a:t>
            </a:r>
            <a:r>
              <a:rPr lang="en-US" sz="1800" dirty="0"/>
              <a:t> la o </a:t>
            </a:r>
            <a:r>
              <a:rPr lang="en-US" sz="1800" dirty="0" err="1"/>
              <a:t>interogare</a:t>
            </a:r>
            <a:r>
              <a:rPr lang="en-US" sz="1800" dirty="0"/>
              <a:t> </a:t>
            </a:r>
            <a:r>
              <a:rPr lang="en-US" sz="1800" dirty="0" err="1"/>
              <a:t>devin</a:t>
            </a:r>
            <a:r>
              <a:rPr lang="en-US" sz="1800" dirty="0"/>
              <a:t> </a:t>
            </a:r>
            <a:r>
              <a:rPr lang="en-US" sz="1800" b="1" dirty="0" err="1"/>
              <a:t>informatii</a:t>
            </a:r>
            <a:r>
              <a:rPr lang="en-US" sz="1800" dirty="0"/>
              <a:t> care pot </a:t>
            </a:r>
            <a:r>
              <a:rPr lang="en-US" sz="1800" dirty="0" err="1"/>
              <a:t>fi</a:t>
            </a:r>
            <a:r>
              <a:rPr lang="en-US" sz="1800" dirty="0"/>
              <a:t> </a:t>
            </a:r>
            <a:r>
              <a:rPr lang="en-US" sz="1800" dirty="0" err="1"/>
              <a:t>utilizate</a:t>
            </a:r>
            <a:r>
              <a:rPr lang="en-US" sz="1800" dirty="0"/>
              <a:t> in </a:t>
            </a:r>
            <a:r>
              <a:rPr lang="en-US" sz="1800" dirty="0" err="1"/>
              <a:t>luare</a:t>
            </a:r>
            <a:r>
              <a:rPr lang="en-US" sz="1800" dirty="0"/>
              <a:t> </a:t>
            </a:r>
            <a:r>
              <a:rPr lang="en-US" sz="1800" dirty="0" err="1"/>
              <a:t>unor</a:t>
            </a:r>
            <a:r>
              <a:rPr lang="en-US" sz="1800" dirty="0"/>
              <a:t> </a:t>
            </a:r>
            <a:r>
              <a:rPr lang="en-US" sz="1800" dirty="0" err="1"/>
              <a:t>decizii</a:t>
            </a:r>
            <a:r>
              <a:rPr lang="en-US" sz="1800" dirty="0"/>
              <a:t> </a:t>
            </a:r>
            <a:r>
              <a:rPr lang="en-US" sz="1800" dirty="0" err="1"/>
              <a:t>ulterioare</a:t>
            </a:r>
            <a:r>
              <a:rPr lang="en-US" sz="1800" dirty="0" smtClean="0"/>
              <a:t>.</a:t>
            </a:r>
            <a:endParaRPr lang="ro-RO" sz="1800" dirty="0" smtClean="0"/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en-US" sz="1800" dirty="0" err="1"/>
              <a:t>Cele</a:t>
            </a:r>
            <a:r>
              <a:rPr lang="en-US" sz="1800" dirty="0"/>
              <a:t> </a:t>
            </a:r>
            <a:r>
              <a:rPr lang="en-US" sz="1800" dirty="0" err="1"/>
              <a:t>mai</a:t>
            </a:r>
            <a:r>
              <a:rPr lang="en-US" sz="1800" dirty="0"/>
              <a:t> </a:t>
            </a:r>
            <a:r>
              <a:rPr lang="en-US" sz="1800" dirty="0" err="1"/>
              <a:t>cunoscute</a:t>
            </a:r>
            <a:r>
              <a:rPr lang="en-US" sz="1800" dirty="0"/>
              <a:t> </a:t>
            </a:r>
            <a:r>
              <a:rPr lang="en-US" sz="1800" dirty="0" err="1"/>
              <a:t>modele</a:t>
            </a:r>
            <a:r>
              <a:rPr lang="en-US" sz="1800" dirty="0"/>
              <a:t> de </a:t>
            </a:r>
            <a:r>
              <a:rPr lang="en-US" sz="1800" dirty="0" err="1"/>
              <a:t>baze</a:t>
            </a:r>
            <a:r>
              <a:rPr lang="en-US" sz="1800" dirty="0"/>
              <a:t> de date </a:t>
            </a:r>
            <a:r>
              <a:rPr lang="en-US" sz="1800" dirty="0" err="1"/>
              <a:t>sunt</a:t>
            </a:r>
            <a:r>
              <a:rPr lang="en-US" sz="1800" dirty="0"/>
              <a:t> </a:t>
            </a:r>
            <a:r>
              <a:rPr lang="en-US" sz="1800" dirty="0" err="1"/>
              <a:t>urmatoarele</a:t>
            </a:r>
            <a:r>
              <a:rPr lang="en-US" sz="1800" dirty="0" smtClean="0"/>
              <a:t>:</a:t>
            </a:r>
            <a:endParaRPr lang="ro-RO" sz="1800" dirty="0" smtClean="0"/>
          </a:p>
          <a:p>
            <a:pPr>
              <a:buNone/>
            </a:pPr>
            <a:endParaRPr lang="ro-RO" sz="1800" dirty="0" smtClean="0"/>
          </a:p>
          <a:p>
            <a:pPr>
              <a:buNone/>
            </a:pPr>
            <a:r>
              <a:rPr lang="en-US" sz="1800" b="1" dirty="0" err="1"/>
              <a:t>Modelul</a:t>
            </a:r>
            <a:r>
              <a:rPr lang="en-US" sz="1800" b="1" dirty="0"/>
              <a:t> </a:t>
            </a:r>
            <a:r>
              <a:rPr lang="en-US" sz="1800" b="1" dirty="0" smtClean="0"/>
              <a:t>tabular</a:t>
            </a:r>
            <a:endParaRPr lang="ro-RO" sz="1800" b="1" dirty="0" smtClean="0"/>
          </a:p>
          <a:p>
            <a:pPr>
              <a:buNone/>
            </a:pPr>
            <a:r>
              <a:rPr lang="en-US" sz="1800" b="1" dirty="0" err="1"/>
              <a:t>Modelul</a:t>
            </a:r>
            <a:r>
              <a:rPr lang="en-US" sz="1800" b="1" dirty="0"/>
              <a:t> </a:t>
            </a:r>
            <a:r>
              <a:rPr lang="en-US" sz="1800" b="1" dirty="0" err="1" smtClean="0"/>
              <a:t>ierarhic</a:t>
            </a:r>
            <a:endParaRPr lang="ro-RO" sz="1800" b="1" dirty="0" smtClean="0"/>
          </a:p>
          <a:p>
            <a:pPr>
              <a:buNone/>
            </a:pPr>
            <a:r>
              <a:rPr lang="en-US" sz="1800" b="1" dirty="0" err="1"/>
              <a:t>Modelul</a:t>
            </a:r>
            <a:r>
              <a:rPr lang="en-US" sz="1800" b="1" dirty="0"/>
              <a:t> </a:t>
            </a:r>
            <a:r>
              <a:rPr lang="en-US" sz="1800" b="1" dirty="0" err="1" smtClean="0"/>
              <a:t>retea</a:t>
            </a:r>
            <a:endParaRPr lang="ro-RO" sz="1800" b="1" dirty="0" smtClean="0"/>
          </a:p>
          <a:p>
            <a:pPr>
              <a:buNone/>
            </a:pPr>
            <a:r>
              <a:rPr lang="en-US" sz="1800" b="1" dirty="0" err="1"/>
              <a:t>Modelul</a:t>
            </a:r>
            <a:r>
              <a:rPr lang="en-US" sz="1800" b="1" dirty="0"/>
              <a:t>-</a:t>
            </a:r>
            <a:r>
              <a:rPr lang="en-US" sz="1800" dirty="0"/>
              <a:t> </a:t>
            </a:r>
            <a:r>
              <a:rPr lang="en-US" sz="1800" b="1" dirty="0" smtClean="0"/>
              <a:t>relational</a:t>
            </a:r>
            <a:endParaRPr lang="ro-RO" sz="1800" b="1" dirty="0" smtClean="0"/>
          </a:p>
          <a:p>
            <a:pPr>
              <a:buNone/>
            </a:pPr>
            <a:r>
              <a:rPr lang="en-US" sz="1800" b="1" dirty="0" err="1"/>
              <a:t>Modelul</a:t>
            </a:r>
            <a:r>
              <a:rPr lang="en-US" sz="1800" b="1" dirty="0"/>
              <a:t>- </a:t>
            </a:r>
            <a:r>
              <a:rPr lang="en-US" sz="1800" b="1" dirty="0" err="1" smtClean="0"/>
              <a:t>obiectual</a:t>
            </a:r>
            <a:endParaRPr lang="ro-RO" sz="1800" b="1" dirty="0" smtClean="0"/>
          </a:p>
          <a:p>
            <a:pPr>
              <a:buNone/>
            </a:pPr>
            <a:r>
              <a:rPr lang="en-US" sz="1800" b="1" dirty="0" err="1"/>
              <a:t>Modele</a:t>
            </a:r>
            <a:r>
              <a:rPr lang="en-US" sz="1800" b="1" dirty="0"/>
              <a:t>- </a:t>
            </a:r>
            <a:r>
              <a:rPr lang="en-US" sz="1800" b="1" dirty="0" err="1"/>
              <a:t>hibride</a:t>
            </a:r>
            <a:endParaRPr lang="ro-RO" sz="1800" dirty="0"/>
          </a:p>
          <a:p>
            <a:endParaRPr lang="ro-RO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1159</Words>
  <Application>Microsoft Office PowerPoint</Application>
  <PresentationFormat>Expunere pe ecran (4:3)</PresentationFormat>
  <Paragraphs>221</Paragraphs>
  <Slides>22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22</vt:i4>
      </vt:variant>
    </vt:vector>
  </HeadingPairs>
  <TitlesOfParts>
    <vt:vector size="23" baseType="lpstr">
      <vt:lpstr>Temă Office</vt:lpstr>
      <vt:lpstr>AEROPORT </vt:lpstr>
      <vt:lpstr>Cerintele proiectului </vt:lpstr>
      <vt:lpstr>Diapozitivul 3</vt:lpstr>
      <vt:lpstr>ENTITATI</vt:lpstr>
      <vt:lpstr>Diapozitivul 5</vt:lpstr>
      <vt:lpstr>Diapozitivul 6</vt:lpstr>
      <vt:lpstr>Tipuri de entitati</vt:lpstr>
      <vt:lpstr>Normalizarea</vt:lpstr>
      <vt:lpstr>Modele de baze de date</vt:lpstr>
      <vt:lpstr>Maparea realatiilor</vt:lpstr>
      <vt:lpstr>Diapozitivul 11</vt:lpstr>
      <vt:lpstr>Diapozitivul 12</vt:lpstr>
      <vt:lpstr>Diapozitivul 13</vt:lpstr>
      <vt:lpstr>Prima forma normala</vt:lpstr>
      <vt:lpstr>A doua forma normala</vt:lpstr>
      <vt:lpstr>A treia forma normala</vt:lpstr>
      <vt:lpstr>Tipuri si subtipuri</vt:lpstr>
      <vt:lpstr>Relatii exclusiviste </vt:lpstr>
      <vt:lpstr>Diapozitivul 19</vt:lpstr>
      <vt:lpstr>Nontransferabilitatea </vt:lpstr>
      <vt:lpstr>Diapozitivul 21</vt:lpstr>
      <vt:lpstr>Diapozitivul 22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AEROPORT</dc:title>
  <dc:creator>user</dc:creator>
  <cp:lastModifiedBy>user</cp:lastModifiedBy>
  <cp:revision>19</cp:revision>
  <dcterms:created xsi:type="dcterms:W3CDTF">2010-11-24T06:16:02Z</dcterms:created>
  <dcterms:modified xsi:type="dcterms:W3CDTF">2010-11-29T07:23:50Z</dcterms:modified>
</cp:coreProperties>
</file>